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2823E-9D7A-49A5-AF9F-121F0C0E7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083F5CD-E5E7-4B02-8A16-59F001BA1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86F9403-6936-494B-914D-08112057B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9C59B74-2C00-4FB1-9158-30D084C0A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CE340DA-F6D4-4041-8504-D1B57B40C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305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404E1B-24A9-43DA-9E8D-4A2DF2BC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467DD0A-7ADB-413F-B911-DC37AE4D3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EAF1C0A-715A-41DD-9FA4-4AE6C9739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CBFBF21-BD4D-4558-987F-59D7A3352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1220EBF-348D-482F-A829-37BDE8C48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176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9B755A12-9AA5-4A7A-AFBE-D8BF8A2E3B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82DB9AD-5AF1-4B1B-A7F3-6711B03E9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E9B7A04-B473-4C75-9C49-E3FBF76E4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ACF445D-D5B1-4344-A8AA-3EF9AFD52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FE8ED75-0336-44FD-B4FF-FC879FB71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411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01F1E16-238D-45C7-9B2E-4513555AE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C88209B-9A91-400C-BF7E-23EC77B95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9C876-1DD1-4352-89E0-6C2B28544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1AE2199-2194-41B8-82BC-B80040208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FE12765-FE54-4440-A07D-39A038E1F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514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996F5CB-5067-4E2F-9BC5-B4CF0DC2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AD665CF-94C5-4686-9DFC-FD2DF3AF0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93E73F3-8AE6-4E03-8F9E-219478671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2C20F3F-6EF3-43C8-9971-D5B0A0C3A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86FD7CF-ED49-4A96-BFE8-7F5B0A75D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849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42E1678-3B12-4065-B193-D40228987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2D7A9DE-A37D-4835-8E38-8C5CCC4375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15A87D-10A6-4079-B8F2-9B183D4DC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8CCE3CB-3BA6-46DE-A5A2-E02805577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9FA341E-4762-4E40-BEF8-D52A13AC9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8AA8A73-C5F1-435C-88B0-64F127A1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4518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56142A-50FB-4F90-AF52-B90AACF2C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EB89042-9C6C-4BB5-81EB-D144A4F58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672314D-AB9D-4D22-82BB-B0BE07126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C413E79-C920-4BFB-BC01-EFE5F517A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3FA4BFE-A307-4998-9BE6-0AFE6D85D6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A0449EBC-6F4E-4DE8-AAD2-C1D8CF0A9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C94DB82A-178A-4526-8C76-9AB49A789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94F6C6E9-C9F5-40A4-855E-64D4923E9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35988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67F378-B249-4979-9CD3-20AC7CA80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AF72121-1EA3-4FB4-9B9B-BBA1DD34C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D86BF83-F63A-41F9-BBE5-94CC2F380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404B4B6-3438-44CB-AA36-18447A229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2165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F52BC58-CDE9-4904-ACAA-A0FBD6F48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D54CFF13-37DF-4AC4-B97C-6C676C368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8BEF8E7-735D-4EB9-9796-3C90C9435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332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B2886C-8EF6-4856-B26E-EF3D7EAC8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A296CB2-36D4-409D-9208-EDE9C5E6C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1054870-DA59-4634-83EF-ED5CE84EE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A0E4894-9A91-4DF1-B0D2-02652826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27AD385-B172-4B81-8614-DED399AB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4A27FAA-8ED6-46C4-9C4B-86B1BE341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184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412B3EC-7707-4B33-9295-320D779DC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980D43C0-9D68-408C-90D8-7CC31CDB20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F75657E-865B-4CDB-9745-2C022D9BE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E649D50-061C-41C1-AA8C-2D160FD09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C45C866-F2C8-4219-81BA-A6DDFF0A9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6D63604-AE70-49CE-9E31-70A60A122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3923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69EFA14-0B49-4EF5-BF65-72BA54390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0553C70-73B7-4D99-89ED-AC034B5AA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8AE83D1-39B9-49CF-8719-AF48005B1C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A8CE7-0937-4898-B18B-3D64C06C6921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892B88E-D2B9-47A1-BA55-E8E71E293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9FCCC37-8A43-4449-BFF1-8706C45D7F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FF90A-4E53-4AF9-B81E-16A901FE96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023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DB161B-239F-42CD-8BD1-2D57C89E2C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altLang="nb-NO" b="1" dirty="0"/>
              <a:t>MODULBASERT TRENING FOR HELIDEKKPERSONELL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5919BB6-7775-4FE4-A286-D1542C1FEF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altLang="nb-NO" b="1" dirty="0"/>
              <a:t>MODUL-02: Kommunikasjon</a:t>
            </a:r>
          </a:p>
          <a:p>
            <a:endParaRPr lang="nb-NO" b="1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42020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0A50DD3-64A5-4CEB-8FA2-15C03790D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658"/>
            <a:ext cx="10515600" cy="1325563"/>
          </a:xfrm>
        </p:spPr>
        <p:txBody>
          <a:bodyPr>
            <a:noAutofit/>
          </a:bodyPr>
          <a:lstStyle/>
          <a:p>
            <a:r>
              <a:rPr lang="en-US" sz="2400" b="1" dirty="0" err="1">
                <a:latin typeface="+mn-lt"/>
                <a:ea typeface="+mn-ea"/>
                <a:cs typeface="+mn-cs"/>
              </a:rPr>
              <a:t>Praktisk</a:t>
            </a:r>
            <a:r>
              <a:rPr lang="en-US" sz="2400" b="1" dirty="0">
                <a:latin typeface="+mn-lt"/>
                <a:ea typeface="+mn-ea"/>
                <a:cs typeface="+mn-cs"/>
              </a:rPr>
              <a:t> 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oppgave</a:t>
            </a:r>
            <a:r>
              <a:rPr lang="en-US" sz="2400" b="1" dirty="0">
                <a:latin typeface="+mn-lt"/>
                <a:ea typeface="+mn-ea"/>
                <a:cs typeface="+mn-cs"/>
              </a:rPr>
              <a:t>: </a:t>
            </a:r>
            <a:br>
              <a:rPr lang="en-US" sz="2400" b="1" dirty="0">
                <a:latin typeface="+mn-lt"/>
                <a:ea typeface="+mn-ea"/>
                <a:cs typeface="+mn-cs"/>
              </a:rPr>
            </a:br>
            <a:r>
              <a:rPr lang="en-US" sz="2400" b="1" dirty="0" err="1">
                <a:latin typeface="+mn-lt"/>
                <a:ea typeface="+mn-ea"/>
                <a:cs typeface="+mn-cs"/>
              </a:rPr>
              <a:t>Bruke</a:t>
            </a:r>
            <a:r>
              <a:rPr lang="en-US" sz="2400" b="1" dirty="0">
                <a:latin typeface="+mn-lt"/>
                <a:ea typeface="+mn-ea"/>
                <a:cs typeface="+mn-cs"/>
              </a:rPr>
              <a:t> to UHF 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radioer</a:t>
            </a:r>
            <a:r>
              <a:rPr lang="en-US" sz="2400" b="1" dirty="0">
                <a:latin typeface="+mn-lt"/>
                <a:ea typeface="+mn-ea"/>
                <a:cs typeface="+mn-cs"/>
              </a:rPr>
              <a:t> 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på</a:t>
            </a:r>
            <a:r>
              <a:rPr lang="en-US" sz="2400" b="1" dirty="0">
                <a:latin typeface="+mn-lt"/>
                <a:ea typeface="+mn-ea"/>
                <a:cs typeface="+mn-cs"/>
              </a:rPr>
              <a:t> 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en</a:t>
            </a:r>
            <a:r>
              <a:rPr lang="en-US" sz="2400" b="1" dirty="0">
                <a:latin typeface="+mn-lt"/>
                <a:ea typeface="+mn-ea"/>
                <a:cs typeface="+mn-cs"/>
              </a:rPr>
              <a:t> 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ledig</a:t>
            </a:r>
            <a:r>
              <a:rPr lang="en-US" sz="2400" b="1" dirty="0">
                <a:latin typeface="+mn-lt"/>
                <a:ea typeface="+mn-ea"/>
                <a:cs typeface="+mn-cs"/>
              </a:rPr>
              <a:t> 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kanal</a:t>
            </a:r>
            <a:r>
              <a:rPr lang="en-US" sz="2400" b="1" dirty="0">
                <a:latin typeface="+mn-lt"/>
                <a:ea typeface="+mn-ea"/>
                <a:cs typeface="+mn-cs"/>
              </a:rPr>
              <a:t> og 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tren</a:t>
            </a:r>
            <a:r>
              <a:rPr lang="en-US" sz="2400" b="1" dirty="0">
                <a:latin typeface="+mn-lt"/>
                <a:ea typeface="+mn-ea"/>
                <a:cs typeface="+mn-cs"/>
              </a:rPr>
              <a:t> 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på</a:t>
            </a:r>
            <a:r>
              <a:rPr lang="en-US" sz="2400" b="1" dirty="0">
                <a:latin typeface="+mn-lt"/>
                <a:ea typeface="+mn-ea"/>
                <a:cs typeface="+mn-cs"/>
              </a:rPr>
              <a:t> 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kommuniksjon</a:t>
            </a:r>
            <a:r>
              <a:rPr lang="en-US" sz="2400" b="1" dirty="0">
                <a:latin typeface="+mn-lt"/>
                <a:ea typeface="+mn-ea"/>
                <a:cs typeface="+mn-cs"/>
              </a:rPr>
              <a:t>. 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En</a:t>
            </a:r>
            <a:r>
              <a:rPr lang="en-US" sz="2400" b="1" dirty="0">
                <a:latin typeface="+mn-lt"/>
                <a:ea typeface="+mn-ea"/>
                <a:cs typeface="+mn-cs"/>
              </a:rPr>
              <a:t> 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har</a:t>
            </a:r>
            <a:r>
              <a:rPr lang="en-US" sz="2400" b="1" dirty="0">
                <a:latin typeface="+mn-lt"/>
                <a:ea typeface="+mn-ea"/>
                <a:cs typeface="+mn-cs"/>
              </a:rPr>
              <a:t> 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rollen</a:t>
            </a:r>
            <a:r>
              <a:rPr lang="en-US" sz="2400" b="1" dirty="0">
                <a:latin typeface="+mn-lt"/>
                <a:ea typeface="+mn-ea"/>
                <a:cs typeface="+mn-cs"/>
              </a:rPr>
              <a:t> 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som</a:t>
            </a:r>
            <a:r>
              <a:rPr lang="en-US" sz="2400" b="1" dirty="0">
                <a:latin typeface="+mn-lt"/>
                <a:ea typeface="+mn-ea"/>
                <a:cs typeface="+mn-cs"/>
              </a:rPr>
              <a:t> pilot og den 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andre</a:t>
            </a:r>
            <a:r>
              <a:rPr lang="en-US" sz="2400" b="1" dirty="0">
                <a:latin typeface="+mn-lt"/>
                <a:ea typeface="+mn-ea"/>
                <a:cs typeface="+mn-cs"/>
              </a:rPr>
              <a:t> 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som</a:t>
            </a:r>
            <a:r>
              <a:rPr lang="en-US" sz="2400" b="1" dirty="0">
                <a:latin typeface="+mn-lt"/>
                <a:ea typeface="+mn-ea"/>
                <a:cs typeface="+mn-cs"/>
              </a:rPr>
              <a:t> </a:t>
            </a:r>
            <a:r>
              <a:rPr lang="en-US" sz="2400" b="1" dirty="0" err="1">
                <a:latin typeface="+mn-lt"/>
                <a:ea typeface="+mn-ea"/>
                <a:cs typeface="+mn-cs"/>
              </a:rPr>
              <a:t>helidekkpersonell</a:t>
            </a:r>
            <a:r>
              <a:rPr lang="en-US" sz="2400" b="1" dirty="0">
                <a:latin typeface="+mn-lt"/>
                <a:ea typeface="+mn-ea"/>
                <a:cs typeface="+mn-cs"/>
              </a:rPr>
              <a:t>. </a:t>
            </a:r>
            <a:r>
              <a:rPr lang="en-US" sz="1400" dirty="0" err="1">
                <a:latin typeface="+mn-lt"/>
                <a:ea typeface="+mn-ea"/>
                <a:cs typeface="+mn-cs"/>
              </a:rPr>
              <a:t>Bytt</a:t>
            </a:r>
            <a:r>
              <a:rPr lang="en-US" sz="1400" dirty="0">
                <a:latin typeface="+mn-lt"/>
                <a:ea typeface="+mn-ea"/>
                <a:cs typeface="+mn-cs"/>
              </a:rPr>
              <a:t> </a:t>
            </a:r>
            <a:r>
              <a:rPr lang="en-US" sz="1400" dirty="0" err="1">
                <a:latin typeface="+mn-lt"/>
                <a:ea typeface="+mn-ea"/>
                <a:cs typeface="+mn-cs"/>
              </a:rPr>
              <a:t>ut</a:t>
            </a:r>
            <a:r>
              <a:rPr lang="en-US" sz="1400" dirty="0">
                <a:latin typeface="+mn-lt"/>
                <a:ea typeface="+mn-ea"/>
                <a:cs typeface="+mn-cs"/>
              </a:rPr>
              <a:t> </a:t>
            </a:r>
            <a:r>
              <a:rPr lang="en-US" sz="1400" dirty="0" err="1">
                <a:latin typeface="+mn-lt"/>
                <a:ea typeface="+mn-ea"/>
                <a:cs typeface="+mn-cs"/>
              </a:rPr>
              <a:t>Innretning</a:t>
            </a:r>
            <a:r>
              <a:rPr lang="en-US" sz="1400" dirty="0">
                <a:latin typeface="+mn-lt"/>
                <a:ea typeface="+mn-ea"/>
                <a:cs typeface="+mn-cs"/>
              </a:rPr>
              <a:t> X, men </a:t>
            </a:r>
            <a:r>
              <a:rPr lang="en-US" sz="1400" dirty="0" err="1">
                <a:latin typeface="+mn-lt"/>
                <a:ea typeface="+mn-ea"/>
                <a:cs typeface="+mn-cs"/>
              </a:rPr>
              <a:t>navn</a:t>
            </a:r>
            <a:r>
              <a:rPr lang="en-US" sz="1400" dirty="0">
                <a:latin typeface="+mn-lt"/>
                <a:ea typeface="+mn-ea"/>
                <a:cs typeface="+mn-cs"/>
              </a:rPr>
              <a:t> </a:t>
            </a:r>
            <a:r>
              <a:rPr lang="en-US" sz="1400" dirty="0" err="1">
                <a:latin typeface="+mn-lt"/>
                <a:ea typeface="+mn-ea"/>
                <a:cs typeface="+mn-cs"/>
              </a:rPr>
              <a:t>på</a:t>
            </a:r>
            <a:r>
              <a:rPr lang="en-US" sz="1400" dirty="0">
                <a:latin typeface="+mn-lt"/>
                <a:ea typeface="+mn-ea"/>
                <a:cs typeface="+mn-cs"/>
              </a:rPr>
              <a:t> </a:t>
            </a:r>
            <a:r>
              <a:rPr lang="en-US" sz="1400" dirty="0" err="1">
                <a:latin typeface="+mn-lt"/>
                <a:ea typeface="+mn-ea"/>
                <a:cs typeface="+mn-cs"/>
              </a:rPr>
              <a:t>innretning</a:t>
            </a:r>
            <a:endParaRPr lang="nb-NO" sz="360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58A2A1E-1CC9-4A83-B7E3-9ABA2DE54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5220"/>
            <a:ext cx="10515600" cy="521811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300" b="1" dirty="0"/>
              <a:t>Pilot:</a:t>
            </a:r>
            <a:r>
              <a:rPr lang="en-US" sz="3300" dirty="0"/>
              <a:t> </a:t>
            </a:r>
          </a:p>
          <a:p>
            <a:pPr marL="0" indent="0">
              <a:buNone/>
            </a:pPr>
            <a:r>
              <a:rPr lang="en-US" sz="3300" i="1" dirty="0" err="1"/>
              <a:t>Innretning</a:t>
            </a:r>
            <a:r>
              <a:rPr lang="en-US" sz="3300" i="1" dirty="0"/>
              <a:t> X </a:t>
            </a:r>
            <a:r>
              <a:rPr lang="en-US" sz="3300" dirty="0"/>
              <a:t>Bristow 942, </a:t>
            </a:r>
            <a:r>
              <a:rPr lang="en-US" sz="3300" dirty="0" err="1"/>
              <a:t>er</a:t>
            </a:r>
            <a:r>
              <a:rPr lang="en-US" sz="3300" dirty="0"/>
              <a:t> </a:t>
            </a:r>
            <a:r>
              <a:rPr lang="en-US" sz="3300" dirty="0" err="1"/>
              <a:t>dekket</a:t>
            </a:r>
            <a:r>
              <a:rPr lang="en-US" sz="3300" dirty="0"/>
              <a:t> </a:t>
            </a:r>
            <a:r>
              <a:rPr lang="en-US" sz="3300" dirty="0" err="1"/>
              <a:t>klart</a:t>
            </a:r>
            <a:r>
              <a:rPr lang="en-US" sz="3300" dirty="0"/>
              <a:t>?</a:t>
            </a:r>
          </a:p>
          <a:p>
            <a:pPr marL="0" indent="0">
              <a:buNone/>
            </a:pPr>
            <a:r>
              <a:rPr lang="en-US" sz="3300" b="1" dirty="0" err="1"/>
              <a:t>Oseberg</a:t>
            </a:r>
            <a:r>
              <a:rPr lang="en-US" sz="3300" b="1" dirty="0"/>
              <a:t> </a:t>
            </a:r>
            <a:r>
              <a:rPr lang="en-US" sz="3300" b="1" dirty="0" err="1"/>
              <a:t>Sør</a:t>
            </a:r>
            <a:r>
              <a:rPr lang="en-US" sz="3300" b="1" dirty="0"/>
              <a:t> </a:t>
            </a:r>
            <a:r>
              <a:rPr lang="en-US" sz="3300" b="1" dirty="0" err="1"/>
              <a:t>helidekk</a:t>
            </a:r>
            <a:r>
              <a:rPr lang="en-US" sz="3300" b="1" dirty="0"/>
              <a:t>:</a:t>
            </a:r>
            <a:r>
              <a:rPr lang="en-US" sz="3300" dirty="0"/>
              <a:t> </a:t>
            </a:r>
          </a:p>
          <a:p>
            <a:pPr marL="0" indent="0">
              <a:buNone/>
            </a:pPr>
            <a:r>
              <a:rPr lang="en-US" sz="3300" dirty="0"/>
              <a:t>Bristow 942 </a:t>
            </a:r>
            <a:r>
              <a:rPr lang="en-US" sz="3300" i="1" dirty="0"/>
              <a:t> </a:t>
            </a:r>
            <a:r>
              <a:rPr lang="en-US" sz="3300" i="1" dirty="0" err="1"/>
              <a:t>Innretning</a:t>
            </a:r>
            <a:r>
              <a:rPr lang="en-US" sz="3300" i="1" dirty="0"/>
              <a:t> X</a:t>
            </a:r>
            <a:r>
              <a:rPr lang="en-US" sz="3300" dirty="0"/>
              <a:t>, vi </a:t>
            </a:r>
            <a:r>
              <a:rPr lang="en-US" sz="3300" dirty="0" err="1"/>
              <a:t>har</a:t>
            </a:r>
            <a:r>
              <a:rPr lang="en-US" sz="3300" dirty="0"/>
              <a:t> </a:t>
            </a:r>
            <a:r>
              <a:rPr lang="en-US" sz="3300" dirty="0" err="1"/>
              <a:t>vind</a:t>
            </a:r>
            <a:r>
              <a:rPr lang="en-US" sz="3300" dirty="0"/>
              <a:t> </a:t>
            </a:r>
            <a:r>
              <a:rPr lang="en-US" sz="3300" dirty="0" err="1"/>
              <a:t>fra</a:t>
            </a:r>
            <a:r>
              <a:rPr lang="en-US" sz="3300" dirty="0"/>
              <a:t> 260 grader 25 knop og </a:t>
            </a:r>
            <a:r>
              <a:rPr lang="en-US" sz="3300" dirty="0" err="1"/>
              <a:t>dekket</a:t>
            </a:r>
            <a:r>
              <a:rPr lang="en-US" sz="3300" dirty="0"/>
              <a:t> </a:t>
            </a:r>
            <a:r>
              <a:rPr lang="en-US" sz="3300" dirty="0" err="1"/>
              <a:t>er</a:t>
            </a:r>
            <a:r>
              <a:rPr lang="en-US" sz="3300" dirty="0"/>
              <a:t> </a:t>
            </a:r>
            <a:r>
              <a:rPr lang="en-US" sz="3300" dirty="0" err="1"/>
              <a:t>klart</a:t>
            </a:r>
            <a:r>
              <a:rPr lang="en-US" sz="3300" dirty="0"/>
              <a:t> </a:t>
            </a:r>
          </a:p>
          <a:p>
            <a:pPr marL="0" indent="0">
              <a:buNone/>
            </a:pPr>
            <a:r>
              <a:rPr lang="en-US" sz="3300" b="1" dirty="0"/>
              <a:t>Pilot: </a:t>
            </a:r>
          </a:p>
          <a:p>
            <a:pPr marL="0" indent="0">
              <a:buNone/>
            </a:pPr>
            <a:r>
              <a:rPr lang="en-US" sz="3300" i="1" dirty="0" err="1"/>
              <a:t>Innretning</a:t>
            </a:r>
            <a:r>
              <a:rPr lang="en-US" sz="3300" i="1" dirty="0"/>
              <a:t> X </a:t>
            </a:r>
            <a:r>
              <a:rPr lang="en-US" sz="3300" dirty="0" err="1"/>
              <a:t>helidekk</a:t>
            </a:r>
            <a:r>
              <a:rPr lang="en-US" sz="3300" dirty="0"/>
              <a:t> Bristow 942, </a:t>
            </a:r>
            <a:r>
              <a:rPr lang="en-US" sz="3300" dirty="0" err="1"/>
              <a:t>dekket</a:t>
            </a:r>
            <a:r>
              <a:rPr lang="en-US" sz="3300" dirty="0"/>
              <a:t> </a:t>
            </a:r>
            <a:r>
              <a:rPr lang="en-US" sz="3300" dirty="0" err="1"/>
              <a:t>er</a:t>
            </a:r>
            <a:r>
              <a:rPr lang="en-US" sz="3300" dirty="0"/>
              <a:t> </a:t>
            </a:r>
            <a:r>
              <a:rPr lang="en-US" sz="3300" dirty="0" err="1"/>
              <a:t>klart</a:t>
            </a:r>
            <a:r>
              <a:rPr lang="en-US" sz="3300" dirty="0"/>
              <a:t>, </a:t>
            </a:r>
            <a:r>
              <a:rPr lang="en-US" sz="3300" dirty="0" err="1"/>
              <a:t>dere</a:t>
            </a:r>
            <a:r>
              <a:rPr lang="en-US" sz="3300" dirty="0"/>
              <a:t> </a:t>
            </a:r>
            <a:r>
              <a:rPr lang="en-US" sz="3300" dirty="0" err="1"/>
              <a:t>finner</a:t>
            </a:r>
            <a:r>
              <a:rPr lang="en-US" sz="3300" dirty="0"/>
              <a:t> </a:t>
            </a:r>
            <a:r>
              <a:rPr lang="en-US" sz="3300" dirty="0" err="1"/>
              <a:t>bagasje</a:t>
            </a:r>
            <a:r>
              <a:rPr lang="en-US" sz="3300" dirty="0"/>
              <a:t> I </a:t>
            </a:r>
            <a:r>
              <a:rPr lang="en-US" sz="3300" dirty="0" err="1"/>
              <a:t>lasterom</a:t>
            </a:r>
            <a:r>
              <a:rPr lang="en-US" sz="3300" dirty="0"/>
              <a:t> 4</a:t>
            </a:r>
          </a:p>
          <a:p>
            <a:pPr marL="0" indent="0">
              <a:buNone/>
            </a:pPr>
            <a:r>
              <a:rPr lang="en-US" sz="3300" b="1" dirty="0" err="1"/>
              <a:t>Oseberg</a:t>
            </a:r>
            <a:r>
              <a:rPr lang="en-US" sz="3300" b="1" dirty="0"/>
              <a:t> </a:t>
            </a:r>
            <a:r>
              <a:rPr lang="en-US" sz="3300" b="1" dirty="0" err="1"/>
              <a:t>Sør</a:t>
            </a:r>
            <a:r>
              <a:rPr lang="en-US" sz="3300" b="1" dirty="0"/>
              <a:t>:</a:t>
            </a:r>
            <a:r>
              <a:rPr lang="en-US" sz="3300" dirty="0"/>
              <a:t> </a:t>
            </a:r>
          </a:p>
          <a:p>
            <a:pPr marL="0" indent="0">
              <a:buNone/>
            </a:pPr>
            <a:r>
              <a:rPr lang="en-US" sz="3300" dirty="0"/>
              <a:t>Bristow 942 </a:t>
            </a:r>
            <a:r>
              <a:rPr lang="en-US" sz="3300" i="1" dirty="0" err="1"/>
              <a:t>Innretning</a:t>
            </a:r>
            <a:r>
              <a:rPr lang="en-US" sz="3300" i="1" dirty="0"/>
              <a:t> X </a:t>
            </a:r>
            <a:r>
              <a:rPr lang="en-US" sz="3300" dirty="0"/>
              <a:t> </a:t>
            </a:r>
            <a:r>
              <a:rPr lang="en-US" sz="3300" dirty="0" err="1"/>
              <a:t>bagasje</a:t>
            </a:r>
            <a:r>
              <a:rPr lang="en-US" sz="3300" dirty="0"/>
              <a:t> I </a:t>
            </a:r>
            <a:r>
              <a:rPr lang="en-US" sz="3300" dirty="0" err="1"/>
              <a:t>lasterom</a:t>
            </a:r>
            <a:r>
              <a:rPr lang="en-US" sz="3300" dirty="0"/>
              <a:t> 4 </a:t>
            </a:r>
            <a:r>
              <a:rPr lang="en-US" sz="3300" dirty="0" err="1"/>
              <a:t>mottatt</a:t>
            </a:r>
            <a:endParaRPr lang="en-US" sz="3300" dirty="0"/>
          </a:p>
          <a:p>
            <a:pPr marL="0" indent="0">
              <a:buNone/>
            </a:pPr>
            <a:r>
              <a:rPr lang="en-US" sz="3300" b="1" dirty="0"/>
              <a:t>PRØV PÅ ENGELSK:</a:t>
            </a:r>
          </a:p>
          <a:p>
            <a:pPr marL="0" indent="0">
              <a:buNone/>
            </a:pPr>
            <a:r>
              <a:rPr lang="en-US" sz="3300" b="1" dirty="0"/>
              <a:t>Pilot:</a:t>
            </a:r>
          </a:p>
          <a:p>
            <a:pPr marL="0" indent="0">
              <a:buNone/>
            </a:pPr>
            <a:r>
              <a:rPr lang="en-US" sz="3300" i="1" dirty="0"/>
              <a:t>Installation X</a:t>
            </a:r>
            <a:r>
              <a:rPr lang="en-US" sz="3300" dirty="0"/>
              <a:t> helideck Bristow 942 for deck clearance</a:t>
            </a:r>
          </a:p>
          <a:p>
            <a:pPr marL="0" indent="0">
              <a:buNone/>
            </a:pPr>
            <a:r>
              <a:rPr lang="en-US" sz="3300" b="1" dirty="0" err="1"/>
              <a:t>Oseberg</a:t>
            </a:r>
            <a:r>
              <a:rPr lang="en-US" sz="3300" b="1" dirty="0"/>
              <a:t> South: </a:t>
            </a:r>
          </a:p>
          <a:p>
            <a:pPr marL="0" indent="0">
              <a:buNone/>
            </a:pPr>
            <a:r>
              <a:rPr lang="en-US" sz="3300" dirty="0"/>
              <a:t>Bristow 942 </a:t>
            </a:r>
            <a:r>
              <a:rPr lang="en-US" sz="3300" i="1" dirty="0"/>
              <a:t>Installation X</a:t>
            </a:r>
            <a:r>
              <a:rPr lang="en-US" sz="3300" dirty="0"/>
              <a:t>  </a:t>
            </a:r>
            <a:r>
              <a:rPr lang="en-US" sz="3300" dirty="0" err="1"/>
              <a:t>windcheck</a:t>
            </a:r>
            <a:r>
              <a:rPr lang="en-US" sz="3300" dirty="0"/>
              <a:t> 260 degrees 26 knots and deck is clear</a:t>
            </a:r>
          </a:p>
          <a:p>
            <a:pPr marL="0" indent="0">
              <a:buNone/>
            </a:pPr>
            <a:r>
              <a:rPr lang="en-US" sz="3300" b="1" dirty="0"/>
              <a:t>Pilot: </a:t>
            </a:r>
          </a:p>
          <a:p>
            <a:pPr marL="0" indent="0">
              <a:buNone/>
            </a:pPr>
            <a:r>
              <a:rPr lang="en-US" sz="3300" i="1" dirty="0"/>
              <a:t>Installation X</a:t>
            </a:r>
            <a:r>
              <a:rPr lang="en-US" sz="3300" dirty="0"/>
              <a:t>  Bristow 942 deck is clear, luggage in compartments number 4</a:t>
            </a:r>
          </a:p>
          <a:p>
            <a:pPr marL="0" indent="0">
              <a:buNone/>
            </a:pPr>
            <a:r>
              <a:rPr lang="en-US" sz="3300" b="1" dirty="0" err="1"/>
              <a:t>Oseberg</a:t>
            </a:r>
            <a:r>
              <a:rPr lang="en-US" sz="3300" b="1" dirty="0"/>
              <a:t> South: </a:t>
            </a:r>
          </a:p>
          <a:p>
            <a:pPr marL="0" indent="0">
              <a:buNone/>
            </a:pPr>
            <a:r>
              <a:rPr lang="en-US" sz="3300" dirty="0"/>
              <a:t>Bristow 942 </a:t>
            </a:r>
            <a:r>
              <a:rPr lang="en-US" sz="3300" i="1" dirty="0"/>
              <a:t>Installation X</a:t>
            </a:r>
            <a:r>
              <a:rPr lang="en-US" sz="3300" dirty="0"/>
              <a:t> , luggage in compartments number 4 is confirmed</a:t>
            </a:r>
          </a:p>
          <a:p>
            <a:pPr marL="0" indent="0">
              <a:buNone/>
            </a:pPr>
            <a:endParaRPr lang="en-US" sz="33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01929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58A80F2-FA79-4C02-A277-08D087629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3764"/>
          </a:xfrm>
        </p:spPr>
        <p:txBody>
          <a:bodyPr/>
          <a:lstStyle/>
          <a:p>
            <a:r>
              <a:rPr lang="nb-NO" sz="2800" b="1" dirty="0">
                <a:latin typeface="+mn-lt"/>
                <a:ea typeface="+mn-ea"/>
                <a:cs typeface="+mn-cs"/>
              </a:rPr>
              <a:t>Oppgave værdata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0E632C4-6881-4AED-9061-FAEB1E9D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890"/>
            <a:ext cx="10515600" cy="5048073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nb-NO" sz="2600" dirty="0"/>
              <a:t>Hvordan skal værdata rapporteres til pilot (sikt, skybase, bølgehøyde, vind)?</a:t>
            </a:r>
            <a:br>
              <a:rPr lang="nb-NO" sz="2600" dirty="0"/>
            </a:br>
            <a:r>
              <a:rPr lang="nb-NO" sz="2600" dirty="0"/>
              <a:t>Oppgaven tilpasses lokale forhold!</a:t>
            </a:r>
          </a:p>
          <a:p>
            <a:pPr>
              <a:lnSpc>
                <a:spcPct val="100000"/>
              </a:lnSpc>
            </a:pPr>
            <a:endParaRPr lang="nb-NO" sz="2600" dirty="0"/>
          </a:p>
          <a:p>
            <a:pPr>
              <a:lnSpc>
                <a:spcPct val="100000"/>
              </a:lnSpc>
            </a:pPr>
            <a:r>
              <a:rPr lang="nb-NO" sz="2600" dirty="0"/>
              <a:t>Vind skal oppgis i ……… relatert til magnetisk nord, og vindstyrke i …….</a:t>
            </a:r>
          </a:p>
          <a:p>
            <a:pPr>
              <a:lnSpc>
                <a:spcPct val="100000"/>
              </a:lnSpc>
            </a:pPr>
            <a:r>
              <a:rPr lang="nb-NO" sz="2600" dirty="0"/>
              <a:t>Sikt rapporteres ………….</a:t>
            </a:r>
          </a:p>
          <a:p>
            <a:pPr>
              <a:lnSpc>
                <a:spcPct val="100000"/>
              </a:lnSpc>
            </a:pPr>
            <a:r>
              <a:rPr lang="nb-NO" sz="2600" dirty="0"/>
              <a:t>Skybase rapporteres …………………………..</a:t>
            </a:r>
          </a:p>
          <a:p>
            <a:pPr>
              <a:lnSpc>
                <a:spcPct val="100000"/>
              </a:lnSpc>
            </a:pPr>
            <a:r>
              <a:rPr lang="nb-NO" sz="2600" dirty="0"/>
              <a:t>Bølgehøyde rapporteres …………………….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Picture 2" descr="Bilderesultat for vær og vind">
            <a:extLst>
              <a:ext uri="{FF2B5EF4-FFF2-40B4-BE49-F238E27FC236}">
                <a16:creationId xmlns:a16="http://schemas.microsoft.com/office/drawing/2014/main" id="{E132E47D-D4CE-400B-B49B-05CC7D64D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179" y="3429000"/>
            <a:ext cx="2781332" cy="21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9866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0E86937-C815-4F21-9470-01DA0DC53D85}"/>
              </a:ext>
            </a:extLst>
          </p:cNvPr>
          <p:cNvSpPr txBox="1">
            <a:spLocks/>
          </p:cNvSpPr>
          <p:nvPr/>
        </p:nvSpPr>
        <p:spPr>
          <a:xfrm>
            <a:off x="252413" y="252413"/>
            <a:ext cx="8640762" cy="9001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altLang="nb-NO" sz="2400" b="1" dirty="0">
              <a:latin typeface="+mn-lt"/>
              <a:ea typeface="+mn-ea"/>
              <a:cs typeface="+mn-cs"/>
            </a:endParaRPr>
          </a:p>
          <a:p>
            <a:r>
              <a:rPr lang="nb-NO" altLang="nb-NO" sz="2400" b="1" dirty="0">
                <a:latin typeface="+mn-lt"/>
                <a:ea typeface="+mn-ea"/>
                <a:cs typeface="+mn-cs"/>
              </a:rPr>
              <a:t>EVENTUELT</a:t>
            </a:r>
            <a:endParaRPr lang="nb-NO" sz="24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75D2038-859A-46EB-8D9D-CE379BAE598D}"/>
              </a:ext>
            </a:extLst>
          </p:cNvPr>
          <p:cNvSpPr txBox="1">
            <a:spLocks/>
          </p:cNvSpPr>
          <p:nvPr/>
        </p:nvSpPr>
        <p:spPr>
          <a:xfrm>
            <a:off x="252413" y="1336675"/>
            <a:ext cx="8640762" cy="74060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2600" dirty="0"/>
              <a:t>Gjennomgang av eventuelle punkter fra øvrige skift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b-NO" dirty="0"/>
          </a:p>
          <a:p>
            <a:endParaRPr lang="nb-NO" dirty="0"/>
          </a:p>
          <a:p>
            <a:pPr marL="0" indent="0">
              <a:buFont typeface="Arial" panose="020B0604020202020204" pitchFamily="34" charset="0"/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2702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3F2044B-8C20-42E8-9733-B99D54E97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333"/>
            <a:ext cx="10515600" cy="5499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b="1" dirty="0"/>
              <a:t>Hensikt med treningen:</a:t>
            </a:r>
          </a:p>
          <a:p>
            <a:r>
              <a:rPr lang="nb-NO" dirty="0"/>
              <a:t>Skape trygghet på egen kompetanse i kommunikasjon og samband i en beredskapssituasjon</a:t>
            </a:r>
          </a:p>
          <a:p>
            <a:r>
              <a:rPr lang="nb-NO" dirty="0"/>
              <a:t>Vedlikeholde kunnskaper og praktiske ferdigheter i bruk av kommunikasjonsutstyr</a:t>
            </a:r>
          </a:p>
          <a:p>
            <a:r>
              <a:rPr lang="nb-NO" dirty="0"/>
              <a:t>Trene på alternative kommunikasjonsformer ved bortfall av tradisjonelt sambandsutstyr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Anbefalt tidsforbruk ca. 1-1,5 time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72636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52D99CA-B7B7-4E88-B73C-117D3AF2D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067"/>
            <a:ext cx="10515600" cy="5431896"/>
          </a:xfrm>
        </p:spPr>
        <p:txBody>
          <a:bodyPr/>
          <a:lstStyle/>
          <a:p>
            <a:pPr marL="0" indent="0">
              <a:buNone/>
            </a:pPr>
            <a:r>
              <a:rPr lang="nb-NO" b="1" dirty="0"/>
              <a:t>Læremål:</a:t>
            </a:r>
          </a:p>
          <a:p>
            <a:r>
              <a:rPr lang="nb-NO" dirty="0"/>
              <a:t>Benytte aktuelt sambandsutstyr, flyradio, VHF, UHF, kran alarm</a:t>
            </a:r>
          </a:p>
          <a:p>
            <a:r>
              <a:rPr lang="nb-NO" dirty="0"/>
              <a:t>Benytte håndsignaler for å kommunisere internt i laget, og mot helikopter</a:t>
            </a:r>
          </a:p>
          <a:p>
            <a:r>
              <a:rPr lang="nb-NO" dirty="0"/>
              <a:t>Skal kunne gjengi hva som menes med fraseologi</a:t>
            </a:r>
          </a:p>
          <a:p>
            <a:r>
              <a:rPr lang="nb-NO" dirty="0"/>
              <a:t>Forklare hva som forventes av </a:t>
            </a:r>
            <a:r>
              <a:rPr lang="nb-NO" dirty="0" err="1"/>
              <a:t>medhør</a:t>
            </a:r>
            <a:r>
              <a:rPr lang="nb-NO" dirty="0"/>
              <a:t> funksjon</a:t>
            </a:r>
          </a:p>
          <a:p>
            <a:r>
              <a:rPr lang="nb-NO" dirty="0"/>
              <a:t>Gjengi hvordan værdata skal rapporteres til pilot (sikt, skybase, bølgehøyde, vind)</a:t>
            </a:r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6801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3566EC9-6520-4FDA-BB19-C36D8955E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0889"/>
            <a:ext cx="10515600" cy="5556074"/>
          </a:xfrm>
        </p:spPr>
        <p:txBody>
          <a:bodyPr/>
          <a:lstStyle/>
          <a:p>
            <a:pPr marL="0" indent="0">
              <a:buNone/>
            </a:pPr>
            <a:r>
              <a:rPr lang="nb-NO" b="1" dirty="0"/>
              <a:t>Gjennomføring:</a:t>
            </a:r>
            <a:endParaRPr lang="nb-NO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nb-NO" dirty="0"/>
              <a:t>Trene på ulike scenarier hvor en skal benytte kommunikasjonsformer</a:t>
            </a:r>
          </a:p>
          <a:p>
            <a:r>
              <a:rPr lang="nb-NO" dirty="0"/>
              <a:t>Bruke lokalt tillegg/beredskapsprosedyre for kommunikasjon mot skadestedsleder i en beredskapssituasjon</a:t>
            </a:r>
          </a:p>
          <a:p>
            <a:r>
              <a:rPr lang="nb-NO" dirty="0"/>
              <a:t>Gjennomgå installasjonens beredskapsplan (lokalt tillegg) med hovedvekt på kommunikasjon</a:t>
            </a:r>
          </a:p>
          <a:p>
            <a:r>
              <a:rPr lang="nb-NO" dirty="0"/>
              <a:t>Benytte håndsignaler for å kommunisere internt i laget, og mot helikopter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pPr marL="0" indent="0">
              <a:buNone/>
            </a:pPr>
            <a:endParaRPr lang="nb-NO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15231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6D854D-31B8-4482-8C55-F79CEB050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756"/>
            <a:ext cx="10515600" cy="55222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Gruppeoppgaver</a:t>
            </a:r>
            <a:br>
              <a:rPr lang="en-US" b="1" dirty="0"/>
            </a:br>
            <a:endParaRPr lang="en-US" b="1" dirty="0"/>
          </a:p>
          <a:p>
            <a:pPr>
              <a:lnSpc>
                <a:spcPct val="100000"/>
              </a:lnSpc>
            </a:pPr>
            <a:r>
              <a:rPr lang="en-US" dirty="0" err="1"/>
              <a:t>Hvem</a:t>
            </a:r>
            <a:r>
              <a:rPr lang="en-US" dirty="0"/>
              <a:t> </a:t>
            </a:r>
            <a:r>
              <a:rPr lang="en-US" dirty="0" err="1"/>
              <a:t>utfører</a:t>
            </a:r>
            <a:r>
              <a:rPr lang="en-US" dirty="0"/>
              <a:t> </a:t>
            </a:r>
            <a:r>
              <a:rPr lang="en-US" dirty="0" err="1"/>
              <a:t>radiokommunikasjonen</a:t>
            </a:r>
            <a:r>
              <a:rPr lang="en-US" dirty="0"/>
              <a:t> mot </a:t>
            </a:r>
            <a:r>
              <a:rPr lang="en-US" dirty="0" err="1"/>
              <a:t>helikopter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forkant</a:t>
            </a:r>
            <a:r>
              <a:rPr lang="en-US" dirty="0"/>
              <a:t> </a:t>
            </a:r>
            <a:r>
              <a:rPr lang="en-US" dirty="0" err="1"/>
              <a:t>av</a:t>
            </a:r>
            <a:r>
              <a:rPr lang="en-US" dirty="0"/>
              <a:t> </a:t>
            </a:r>
            <a:r>
              <a:rPr lang="en-US" dirty="0" err="1"/>
              <a:t>ankomst</a:t>
            </a:r>
            <a:r>
              <a:rPr lang="en-US" dirty="0"/>
              <a:t> (ca 20 min </a:t>
            </a:r>
            <a:r>
              <a:rPr lang="en-US" dirty="0" err="1"/>
              <a:t>før</a:t>
            </a:r>
            <a:r>
              <a:rPr lang="en-US" dirty="0"/>
              <a:t> </a:t>
            </a:r>
            <a:r>
              <a:rPr lang="en-US" dirty="0" err="1"/>
              <a:t>ankomst</a:t>
            </a:r>
            <a:r>
              <a:rPr lang="en-US" dirty="0"/>
              <a:t>)?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Hvem</a:t>
            </a:r>
            <a:r>
              <a:rPr lang="en-US" dirty="0"/>
              <a:t> </a:t>
            </a:r>
            <a:r>
              <a:rPr lang="en-US" dirty="0" err="1"/>
              <a:t>i</a:t>
            </a:r>
            <a:r>
              <a:rPr lang="en-US" dirty="0"/>
              <a:t> </a:t>
            </a:r>
            <a:r>
              <a:rPr lang="en-US" dirty="0" err="1"/>
              <a:t>laget</a:t>
            </a:r>
            <a:r>
              <a:rPr lang="en-US" dirty="0"/>
              <a:t> 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oppgaven</a:t>
            </a:r>
            <a:r>
              <a:rPr lang="en-US" dirty="0"/>
              <a:t> med å </a:t>
            </a:r>
            <a:r>
              <a:rPr lang="en-US" dirty="0" err="1"/>
              <a:t>kontakte</a:t>
            </a:r>
            <a:r>
              <a:rPr lang="en-US" dirty="0"/>
              <a:t> SKR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forkant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 </a:t>
            </a:r>
            <a:r>
              <a:rPr lang="en-US" dirty="0" err="1"/>
              <a:t>helidekkoperasjoner</a:t>
            </a:r>
            <a:r>
              <a:rPr lang="en-US" dirty="0"/>
              <a:t>?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Hvem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 </a:t>
            </a:r>
            <a:r>
              <a:rPr lang="en-US" dirty="0" err="1"/>
              <a:t>laget</a:t>
            </a:r>
            <a:r>
              <a:rPr lang="en-US" dirty="0"/>
              <a:t> </a:t>
            </a:r>
            <a:r>
              <a:rPr lang="en-US" dirty="0" err="1"/>
              <a:t>gir</a:t>
            </a:r>
            <a:r>
              <a:rPr lang="en-US" dirty="0"/>
              <a:t> </a:t>
            </a:r>
            <a:r>
              <a:rPr lang="en-US" dirty="0" err="1"/>
              <a:t>dekksklareringen</a:t>
            </a:r>
            <a:r>
              <a:rPr lang="en-US" dirty="0"/>
              <a:t>?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Hvilke</a:t>
            </a:r>
            <a:r>
              <a:rPr lang="en-US" dirty="0"/>
              <a:t> </a:t>
            </a:r>
            <a:r>
              <a:rPr lang="en-US" dirty="0" err="1"/>
              <a:t>informasjon</a:t>
            </a:r>
            <a:r>
              <a:rPr lang="en-US" dirty="0"/>
              <a:t> </a:t>
            </a:r>
            <a:r>
              <a:rPr lang="en-US" dirty="0" err="1"/>
              <a:t>skal</a:t>
            </a:r>
            <a:r>
              <a:rPr lang="en-US" dirty="0"/>
              <a:t> </a:t>
            </a:r>
            <a:r>
              <a:rPr lang="en-US" dirty="0" err="1"/>
              <a:t>gies</a:t>
            </a:r>
            <a:r>
              <a:rPr lang="en-US" dirty="0"/>
              <a:t> </a:t>
            </a:r>
            <a:r>
              <a:rPr lang="en-US" dirty="0" err="1"/>
              <a:t>ved</a:t>
            </a:r>
            <a:r>
              <a:rPr lang="en-US" dirty="0"/>
              <a:t> </a:t>
            </a:r>
            <a:r>
              <a:rPr lang="en-US" dirty="0" err="1"/>
              <a:t>dekksklareringen</a:t>
            </a:r>
            <a:r>
              <a:rPr lang="en-US" dirty="0"/>
              <a:t>?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Hvem</a:t>
            </a:r>
            <a:r>
              <a:rPr lang="en-US" dirty="0"/>
              <a:t> </a:t>
            </a:r>
            <a:r>
              <a:rPr lang="en-US" dirty="0" err="1"/>
              <a:t>har</a:t>
            </a:r>
            <a:r>
              <a:rPr lang="en-US" dirty="0"/>
              <a:t> </a:t>
            </a:r>
            <a:r>
              <a:rPr lang="en-US" dirty="0" err="1"/>
              <a:t>Medhør</a:t>
            </a:r>
            <a:r>
              <a:rPr lang="en-US" dirty="0"/>
              <a:t> </a:t>
            </a:r>
            <a:r>
              <a:rPr lang="en-US" dirty="0" err="1"/>
              <a:t>rollen</a:t>
            </a:r>
            <a:r>
              <a:rPr lang="en-US" dirty="0"/>
              <a:t> </a:t>
            </a:r>
            <a:r>
              <a:rPr lang="en-US" dirty="0" err="1"/>
              <a:t>ombord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deres</a:t>
            </a:r>
            <a:r>
              <a:rPr lang="en-US" dirty="0"/>
              <a:t> </a:t>
            </a:r>
            <a:r>
              <a:rPr lang="en-US" dirty="0" err="1"/>
              <a:t>installasjon</a:t>
            </a:r>
            <a:r>
              <a:rPr lang="en-US" dirty="0"/>
              <a:t>?</a:t>
            </a:r>
          </a:p>
          <a:p>
            <a:pPr>
              <a:lnSpc>
                <a:spcPct val="100000"/>
              </a:lnSpc>
            </a:pPr>
            <a:r>
              <a:rPr lang="en-US" dirty="0" err="1"/>
              <a:t>Hva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 </a:t>
            </a:r>
            <a:r>
              <a:rPr lang="en-US" dirty="0" err="1"/>
              <a:t>Medhør</a:t>
            </a:r>
            <a:r>
              <a:rPr lang="en-US" dirty="0"/>
              <a:t> </a:t>
            </a:r>
            <a:r>
              <a:rPr lang="en-US" dirty="0" err="1"/>
              <a:t>rollen</a:t>
            </a:r>
            <a:r>
              <a:rPr lang="en-US" dirty="0"/>
              <a:t> sin </a:t>
            </a:r>
            <a:r>
              <a:rPr lang="en-US" dirty="0" err="1"/>
              <a:t>oppgave</a:t>
            </a:r>
            <a:r>
              <a:rPr lang="en-US" dirty="0"/>
              <a:t> </a:t>
            </a:r>
            <a:r>
              <a:rPr lang="en-US" dirty="0" err="1"/>
              <a:t>opp</a:t>
            </a:r>
            <a:r>
              <a:rPr lang="en-US" dirty="0"/>
              <a:t> mot </a:t>
            </a:r>
            <a:r>
              <a:rPr lang="en-US" dirty="0" err="1"/>
              <a:t>helidekkmannskapet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13113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2974E2C-797E-4AC4-B8CB-578416C41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0477"/>
            <a:ext cx="10515600" cy="5635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Oppgave</a:t>
            </a:r>
            <a:r>
              <a:rPr lang="en-US" b="1" dirty="0"/>
              <a:t> 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temaet</a:t>
            </a:r>
            <a:r>
              <a:rPr lang="en-US" b="1" dirty="0"/>
              <a:t> </a:t>
            </a:r>
            <a:r>
              <a:rPr lang="en-US" b="1" dirty="0" err="1"/>
              <a:t>fraseologi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 err="1"/>
              <a:t>Ved</a:t>
            </a:r>
            <a:r>
              <a:rPr lang="en-US" sz="2000" dirty="0"/>
              <a:t> </a:t>
            </a:r>
            <a:r>
              <a:rPr lang="en-US" sz="2000" dirty="0" err="1"/>
              <a:t>radiosamband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lufttrafikken</a:t>
            </a:r>
            <a:r>
              <a:rPr lang="en-US" sz="2000" dirty="0"/>
              <a:t> </a:t>
            </a:r>
            <a:r>
              <a:rPr lang="en-US" sz="2000" dirty="0" err="1"/>
              <a:t>benyttes</a:t>
            </a:r>
            <a:r>
              <a:rPr lang="en-US" sz="2000" dirty="0"/>
              <a:t> </a:t>
            </a:r>
            <a:r>
              <a:rPr lang="en-US" sz="2000" dirty="0" err="1"/>
              <a:t>bestemte</a:t>
            </a:r>
            <a:r>
              <a:rPr lang="en-US" sz="2000" dirty="0"/>
              <a:t> </a:t>
            </a:r>
            <a:r>
              <a:rPr lang="en-US" sz="2000" dirty="0" err="1"/>
              <a:t>ord</a:t>
            </a:r>
            <a:r>
              <a:rPr lang="en-US" sz="2000" dirty="0"/>
              <a:t> og </a:t>
            </a:r>
            <a:r>
              <a:rPr lang="en-US" sz="2000" dirty="0" err="1"/>
              <a:t>uttrykk</a:t>
            </a:r>
            <a:r>
              <a:rPr lang="en-US" sz="2000" dirty="0"/>
              <a:t>, </a:t>
            </a:r>
            <a:r>
              <a:rPr lang="en-US" sz="2000" dirty="0" err="1"/>
              <a:t>såkalt</a:t>
            </a:r>
            <a:r>
              <a:rPr lang="en-US" sz="2000" dirty="0"/>
              <a:t> standard </a:t>
            </a:r>
            <a:r>
              <a:rPr lang="en-US" sz="2000" dirty="0" err="1"/>
              <a:t>fraseologi</a:t>
            </a:r>
            <a:r>
              <a:rPr lang="en-US" sz="2000" dirty="0"/>
              <a:t> for å </a:t>
            </a:r>
            <a:r>
              <a:rPr lang="en-US" sz="2000" dirty="0" err="1"/>
              <a:t>lette</a:t>
            </a:r>
            <a:r>
              <a:rPr lang="en-US" sz="2000" dirty="0"/>
              <a:t> </a:t>
            </a:r>
            <a:r>
              <a:rPr lang="en-US" sz="2000" dirty="0" err="1"/>
              <a:t>forståelsen</a:t>
            </a:r>
            <a:r>
              <a:rPr lang="en-US" sz="2000" dirty="0"/>
              <a:t>. </a:t>
            </a:r>
            <a:r>
              <a:rPr lang="en-US" sz="2000" dirty="0" err="1"/>
              <a:t>Det</a:t>
            </a:r>
            <a:r>
              <a:rPr lang="en-US" sz="2000" dirty="0"/>
              <a:t> </a:t>
            </a:r>
            <a:r>
              <a:rPr lang="en-US" sz="2000" dirty="0" err="1"/>
              <a:t>anbefales</a:t>
            </a:r>
            <a:r>
              <a:rPr lang="en-US" sz="2000" dirty="0"/>
              <a:t> å </a:t>
            </a:r>
            <a:r>
              <a:rPr lang="en-US" sz="2000" dirty="0" err="1"/>
              <a:t>gjøre</a:t>
            </a:r>
            <a:r>
              <a:rPr lang="en-US" sz="2000" dirty="0"/>
              <a:t> </a:t>
            </a:r>
            <a:r>
              <a:rPr lang="en-US" sz="2000" dirty="0" err="1"/>
              <a:t>mest</a:t>
            </a:r>
            <a:r>
              <a:rPr lang="en-US" sz="2000" dirty="0"/>
              <a:t> </a:t>
            </a:r>
            <a:r>
              <a:rPr lang="en-US" sz="2000" dirty="0" err="1"/>
              <a:t>mulig</a:t>
            </a:r>
            <a:r>
              <a:rPr lang="en-US" sz="2000" dirty="0"/>
              <a:t> </a:t>
            </a:r>
            <a:r>
              <a:rPr lang="en-US" sz="2000" dirty="0" err="1"/>
              <a:t>bruk</a:t>
            </a:r>
            <a:r>
              <a:rPr lang="en-US" sz="2000" dirty="0"/>
              <a:t> </a:t>
            </a:r>
            <a:r>
              <a:rPr lang="en-US" sz="2000" dirty="0" err="1"/>
              <a:t>av</a:t>
            </a:r>
            <a:r>
              <a:rPr lang="en-US" sz="2000" dirty="0"/>
              <a:t> standard </a:t>
            </a:r>
            <a:r>
              <a:rPr lang="en-US" sz="2000" dirty="0" err="1"/>
              <a:t>fraseologi</a:t>
            </a:r>
            <a:r>
              <a:rPr lang="en-US" sz="2000" dirty="0"/>
              <a:t>. I </a:t>
            </a:r>
            <a:r>
              <a:rPr lang="en-US" sz="2000" dirty="0" err="1"/>
              <a:t>oppgaven</a:t>
            </a:r>
            <a:r>
              <a:rPr lang="en-US" sz="2000" dirty="0"/>
              <a:t> under </a:t>
            </a:r>
            <a:r>
              <a:rPr lang="en-US" sz="2000" dirty="0" err="1"/>
              <a:t>skal</a:t>
            </a:r>
            <a:r>
              <a:rPr lang="en-US" sz="2000" dirty="0"/>
              <a:t> </a:t>
            </a:r>
            <a:r>
              <a:rPr lang="en-US" sz="2000" dirty="0" err="1"/>
              <a:t>dere</a:t>
            </a:r>
            <a:r>
              <a:rPr lang="en-US" sz="2000" dirty="0"/>
              <a:t> </a:t>
            </a:r>
            <a:r>
              <a:rPr lang="en-US" sz="2000" dirty="0" err="1"/>
              <a:t>sette</a:t>
            </a:r>
            <a:r>
              <a:rPr lang="en-US" sz="2000" dirty="0"/>
              <a:t> </a:t>
            </a:r>
            <a:r>
              <a:rPr lang="en-US" sz="2000" dirty="0" err="1"/>
              <a:t>sammen</a:t>
            </a:r>
            <a:r>
              <a:rPr lang="en-US" sz="2000" dirty="0"/>
              <a:t> </a:t>
            </a:r>
            <a:r>
              <a:rPr lang="en-US" sz="2000" dirty="0" err="1"/>
              <a:t>det</a:t>
            </a:r>
            <a:r>
              <a:rPr lang="en-US" sz="2000" dirty="0"/>
              <a:t> </a:t>
            </a:r>
            <a:r>
              <a:rPr lang="en-US" sz="2000" dirty="0" err="1"/>
              <a:t>engelske</a:t>
            </a:r>
            <a:r>
              <a:rPr lang="en-US" sz="2000" dirty="0"/>
              <a:t> </a:t>
            </a:r>
            <a:r>
              <a:rPr lang="en-US" sz="2000" dirty="0" err="1"/>
              <a:t>utrykket</a:t>
            </a:r>
            <a:r>
              <a:rPr lang="en-US" sz="2000" dirty="0"/>
              <a:t> med den </a:t>
            </a:r>
            <a:r>
              <a:rPr lang="en-US" sz="2000" dirty="0" err="1"/>
              <a:t>norske</a:t>
            </a:r>
            <a:r>
              <a:rPr lang="en-US" sz="2000" dirty="0"/>
              <a:t> </a:t>
            </a:r>
            <a:r>
              <a:rPr lang="en-US" sz="2000" dirty="0" err="1"/>
              <a:t>forklaringen</a:t>
            </a:r>
            <a:r>
              <a:rPr lang="en-US" sz="2000" dirty="0"/>
              <a:t>. I </a:t>
            </a:r>
            <a:r>
              <a:rPr lang="en-US" sz="2000" dirty="0" err="1"/>
              <a:t>vedlegg</a:t>
            </a:r>
            <a:r>
              <a:rPr lang="en-US" sz="2000" dirty="0"/>
              <a:t> D </a:t>
            </a:r>
            <a:r>
              <a:rPr lang="en-US" sz="2000" dirty="0" err="1"/>
              <a:t>fra</a:t>
            </a:r>
            <a:r>
              <a:rPr lang="en-US" sz="2000" dirty="0"/>
              <a:t> </a:t>
            </a:r>
            <a:r>
              <a:rPr lang="en-US" sz="2000" dirty="0" err="1"/>
              <a:t>Helidekmanualen</a:t>
            </a:r>
            <a:r>
              <a:rPr lang="en-US" sz="2000" dirty="0"/>
              <a:t> </a:t>
            </a:r>
            <a:r>
              <a:rPr lang="en-US" sz="2000" dirty="0" err="1"/>
              <a:t>finner</a:t>
            </a:r>
            <a:r>
              <a:rPr lang="en-US" sz="2000" dirty="0"/>
              <a:t> </a:t>
            </a:r>
            <a:r>
              <a:rPr lang="en-US" sz="2000" dirty="0" err="1"/>
              <a:t>dere</a:t>
            </a:r>
            <a:r>
              <a:rPr lang="en-US" sz="2000" dirty="0"/>
              <a:t> </a:t>
            </a:r>
            <a:r>
              <a:rPr lang="en-US" sz="2000" dirty="0" err="1"/>
              <a:t>liste</a:t>
            </a:r>
            <a:r>
              <a:rPr lang="en-US" sz="2000" dirty="0"/>
              <a:t> over de </a:t>
            </a:r>
            <a:r>
              <a:rPr lang="en-US" sz="2000" dirty="0" err="1"/>
              <a:t>mest</a:t>
            </a:r>
            <a:r>
              <a:rPr lang="en-US" sz="2000" dirty="0"/>
              <a:t> </a:t>
            </a:r>
            <a:r>
              <a:rPr lang="en-US" sz="2000" dirty="0" err="1"/>
              <a:t>vanlige</a:t>
            </a:r>
            <a:r>
              <a:rPr lang="en-US" sz="2000" dirty="0"/>
              <a:t> </a:t>
            </a:r>
            <a:r>
              <a:rPr lang="en-US" sz="2000" dirty="0" err="1"/>
              <a:t>standerutrykkene</a:t>
            </a:r>
            <a:r>
              <a:rPr lang="en-US" sz="2000" dirty="0"/>
              <a:t> </a:t>
            </a:r>
            <a:r>
              <a:rPr lang="en-US" sz="2000" dirty="0" err="1"/>
              <a:t>brukt</a:t>
            </a:r>
            <a:r>
              <a:rPr lang="en-US" sz="2000" dirty="0"/>
              <a:t> I </a:t>
            </a:r>
            <a:r>
              <a:rPr lang="en-US" sz="2000" dirty="0" err="1"/>
              <a:t>luftfarten</a:t>
            </a:r>
            <a:r>
              <a:rPr lang="en-US" sz="2000" dirty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E5427CE6-C4D0-4D8D-B5DF-CF60205E65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6883" y="2422396"/>
            <a:ext cx="8738234" cy="44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904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EFA6CAE-C5CE-4C07-A9F6-178F73635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nb-NO" altLang="nb-NO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Fraseologi </a:t>
            </a:r>
            <a:br>
              <a:rPr kumimoji="0" lang="nb-NO" altLang="nb-NO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nb-NO" altLang="nb-NO" sz="1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Ved radiosamband i lufttrafikken benyttes bestemte ord og uttrykk, såkalt standard fraseologi for å lette forståelsen. </a:t>
            </a:r>
            <a:br>
              <a:rPr lang="nb-NO" altLang="nb-NO" sz="1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nb-NO" altLang="nb-NO" sz="1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Det anbefales å gjøre mest mulig bruk av standard fraseologi. </a:t>
            </a:r>
            <a:br>
              <a:rPr lang="nb-NO" altLang="nb-NO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nb-NO" sz="1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E3506E-8A3F-4EA4-80F7-AE465AA102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1900282"/>
              </p:ext>
            </p:extLst>
          </p:nvPr>
        </p:nvGraphicFramePr>
        <p:xfrm>
          <a:off x="1354666" y="1162756"/>
          <a:ext cx="8150578" cy="56012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5289">
                  <a:extLst>
                    <a:ext uri="{9D8B030D-6E8A-4147-A177-3AD203B41FA5}">
                      <a16:colId xmlns:a16="http://schemas.microsoft.com/office/drawing/2014/main" val="3884623585"/>
                    </a:ext>
                  </a:extLst>
                </a:gridCol>
                <a:gridCol w="4075289">
                  <a:extLst>
                    <a:ext uri="{9D8B030D-6E8A-4147-A177-3AD203B41FA5}">
                      <a16:colId xmlns:a16="http://schemas.microsoft.com/office/drawing/2014/main" val="1601277498"/>
                    </a:ext>
                  </a:extLst>
                </a:gridCol>
              </a:tblGrid>
              <a:tr h="7573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effectLst/>
                        </a:rPr>
                        <a:t>I dette vedlegg følger en liste med engelske standard uttrykk og deres norske forklaring. </a:t>
                      </a:r>
                      <a:r>
                        <a:rPr lang="nb-NO" sz="1200" dirty="0">
                          <a:effectLst/>
                        </a:rPr>
                        <a:t>ABORT </a:t>
                      </a:r>
                      <a:r>
                        <a:rPr lang="nb-NO" sz="1200" dirty="0" err="1">
                          <a:effectLst/>
                        </a:rPr>
                        <a:t>ldg</a:t>
                      </a:r>
                      <a:r>
                        <a:rPr lang="nb-NO" sz="1200" dirty="0">
                          <a:effectLst/>
                        </a:rPr>
                        <a:t> /to </a:t>
                      </a:r>
                      <a:endParaRPr lang="nb-NO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Avbryt landing eller avgang. Gjentas 3 ganger dersom en farlig situasjon oppdages.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7751867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ACKNOWLEDGE </a:t>
                      </a:r>
                      <a:endParaRPr lang="nb-NO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Bekreft at min melding er mottatt og forstått </a:t>
                      </a:r>
                      <a:endParaRPr lang="nb-NO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837917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AFFIRM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Ja, eller tillatt </a:t>
                      </a:r>
                      <a:endParaRPr lang="nb-NO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5596217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APPROVED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Godkjent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1965952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BREAK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Indikerer skille mellom meldinger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7671490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CANCEL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Annuller siste utsendte klarering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4508759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CONFIRM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Bekreft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8210990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CORRECTION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Rettelse, jeg har sagt noe feil….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82872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DECK IS CLEAR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Dekket er klart for landing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9468945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DISREGARD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Glem, se bort fra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8323848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GO AHEAD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Begynn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7058265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HOW DO YOU READ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Hvordan hører du meg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5315453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I SAY AGAIN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Jeg gjentar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9206604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MONITOR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Lytt på frekvensen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568558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NEGATIVE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Nei, ikke tillatt, feil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9658740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PASS YOUR MESSAGE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Kom med din melding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8637992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READ BACK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Repeter alt eller deler av sendingen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0715809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ROGER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Jeg har mottatt meldingen (ikke som svar)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7418075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SAY AGAIN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Gjenta alt eller deler av sendingen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1314152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SPEAK SLOWER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Snakk langsommere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7805676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STANDBY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Vent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3737750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VERIFY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Undersøk og bekreft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813347"/>
                  </a:ext>
                </a:extLst>
              </a:tr>
              <a:tr h="220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WILCO </a:t>
                      </a:r>
                      <a:endParaRPr lang="nb-NO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Jeg har forstått og vil handle deretter</a:t>
                      </a:r>
                      <a:endParaRPr lang="nb-NO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2249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908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5A1A7CB-57B3-4943-88D0-19F7023CC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637"/>
            <a:ext cx="10515600" cy="921808"/>
          </a:xfrm>
        </p:spPr>
        <p:txBody>
          <a:bodyPr/>
          <a:lstStyle/>
          <a:p>
            <a:r>
              <a:rPr lang="nb-NO" sz="2800" b="1" dirty="0">
                <a:latin typeface="+mn-lt"/>
                <a:ea typeface="+mn-ea"/>
                <a:cs typeface="+mn-cs"/>
              </a:rPr>
              <a:t>Oppgave håndsignaler, når vil du/dere bruke følgende håndsignaler?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D73972-5D2B-47A4-95E4-108FD8D97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637" y="1600686"/>
            <a:ext cx="4084559" cy="202779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6F55566-48A6-4B07-BF11-445FF129B9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7984" y="1600686"/>
            <a:ext cx="4055589" cy="20277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8542E90-15C1-48F8-9C51-7C3DDD5E69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637" y="3859544"/>
            <a:ext cx="2863743" cy="20277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F814A98-EE24-4212-8EDE-A1FB03CEA1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7392" y="3830615"/>
            <a:ext cx="2843067" cy="217911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2249F39-E4BA-4B1C-A688-575AEA58FC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99894" y="2665183"/>
            <a:ext cx="3192106" cy="19265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EC175DA-0110-44CE-8581-F1AA61FD83A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99895" y="4843964"/>
            <a:ext cx="2682020" cy="1753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364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8D1FDD-45AE-439E-A314-8ADE1A728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2786"/>
          </a:xfrm>
        </p:spPr>
        <p:txBody>
          <a:bodyPr/>
          <a:lstStyle/>
          <a:p>
            <a:r>
              <a:rPr lang="nb-NO" sz="2800" b="1" dirty="0">
                <a:latin typeface="+mn-lt"/>
                <a:ea typeface="+mn-ea"/>
                <a:cs typeface="+mn-cs"/>
              </a:rPr>
              <a:t>Oppgave håndsignaler, når vil du/dere bruke følgende håndsignaler?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3049997-9EFB-4289-8531-5533E7B39A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10897"/>
            <a:ext cx="3615673" cy="24697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201FEC8-65E4-44B8-AAB0-507D658150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465" y="1654148"/>
            <a:ext cx="4540147" cy="24265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E1275EA-D18D-491F-9A5A-7364EA4E5D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4078" y="4230807"/>
            <a:ext cx="4867188" cy="242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504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369</Words>
  <Application>Microsoft Office PowerPoint</Application>
  <PresentationFormat>Widescreen</PresentationFormat>
  <Paragraphs>115</Paragraphs>
  <Slides>12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Office-tema</vt:lpstr>
      <vt:lpstr>MODULBASERT TRENING FOR HELIDEKKPERSONELL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Fraseologi  Ved radiosamband i lufttrafikken benyttes bestemte ord og uttrykk, såkalt standard fraseologi for å lette forståelsen.  Det anbefales å gjøre mest mulig bruk av standard fraseologi.  </vt:lpstr>
      <vt:lpstr>Oppgave håndsignaler, når vil du/dere bruke følgende håndsignaler?</vt:lpstr>
      <vt:lpstr>Oppgave håndsignaler, når vil du/dere bruke følgende håndsignaler?</vt:lpstr>
      <vt:lpstr>Praktisk oppgave:  Bruke to UHF radioer på en ledig kanal og tren på kommuniksjon. En har rollen som pilot og den andre som helidekkpersonell. Bytt ut Innretning X, men navn på innretning</vt:lpstr>
      <vt:lpstr>Oppgave værdata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HELIDEKKPERSONELL</dc:title>
  <dc:creator>Marita R Dorga</dc:creator>
  <cp:lastModifiedBy>Målfrid Rønnevik</cp:lastModifiedBy>
  <cp:revision>10</cp:revision>
  <dcterms:created xsi:type="dcterms:W3CDTF">2018-09-28T07:28:45Z</dcterms:created>
  <dcterms:modified xsi:type="dcterms:W3CDTF">2018-11-20T06:13:32Z</dcterms:modified>
</cp:coreProperties>
</file>