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F5E"/>
    <a:srgbClr val="FEF1D1"/>
    <a:srgbClr val="FFF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ECF6EE-EA29-4319-A288-E7B24AAC42E8}" v="6" dt="2024-09-13T06:15:45.0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5794"/>
  </p:normalViewPr>
  <p:slideViewPr>
    <p:cSldViewPr snapToGrid="0" snapToObjects="1">
      <p:cViewPr varScale="1">
        <p:scale>
          <a:sx n="84" d="100"/>
          <a:sy n="84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nus Svensson" userId="93357cb0-1525-461d-8d40-b57e66fcc398" providerId="ADAL" clId="{78ECF6EE-EA29-4319-A288-E7B24AAC42E8}"/>
    <pc:docChg chg="custSel addSld modSld">
      <pc:chgData name="Magnus Svensson" userId="93357cb0-1525-461d-8d40-b57e66fcc398" providerId="ADAL" clId="{78ECF6EE-EA29-4319-A288-E7B24AAC42E8}" dt="2024-09-13T06:15:45.046" v="7" actId="478"/>
      <pc:docMkLst>
        <pc:docMk/>
      </pc:docMkLst>
      <pc:sldChg chg="addSp delSp modSp new mod">
        <pc:chgData name="Magnus Svensson" userId="93357cb0-1525-461d-8d40-b57e66fcc398" providerId="ADAL" clId="{78ECF6EE-EA29-4319-A288-E7B24AAC42E8}" dt="2024-09-13T06:15:23.382" v="3" actId="478"/>
        <pc:sldMkLst>
          <pc:docMk/>
          <pc:sldMk cId="540542144" sldId="261"/>
        </pc:sldMkLst>
        <pc:spChg chg="del">
          <ac:chgData name="Magnus Svensson" userId="93357cb0-1525-461d-8d40-b57e66fcc398" providerId="ADAL" clId="{78ECF6EE-EA29-4319-A288-E7B24AAC42E8}" dt="2024-09-13T06:15:19.560" v="1" actId="478"/>
          <ac:spMkLst>
            <pc:docMk/>
            <pc:sldMk cId="540542144" sldId="261"/>
            <ac:spMk id="2" creationId="{05E9E001-EED4-1240-233F-223F2341C9CB}"/>
          </ac:spMkLst>
        </pc:spChg>
        <pc:spChg chg="add mod">
          <ac:chgData name="Magnus Svensson" userId="93357cb0-1525-461d-8d40-b57e66fcc398" providerId="ADAL" clId="{78ECF6EE-EA29-4319-A288-E7B24AAC42E8}" dt="2024-09-13T06:15:20.048" v="2"/>
          <ac:spMkLst>
            <pc:docMk/>
            <pc:sldMk cId="540542144" sldId="261"/>
            <ac:spMk id="3" creationId="{351599B6-ED26-22E6-E8D5-0B4C656493A3}"/>
          </ac:spMkLst>
        </pc:spChg>
        <pc:spChg chg="add mod">
          <ac:chgData name="Magnus Svensson" userId="93357cb0-1525-461d-8d40-b57e66fcc398" providerId="ADAL" clId="{78ECF6EE-EA29-4319-A288-E7B24AAC42E8}" dt="2024-09-13T06:15:20.048" v="2"/>
          <ac:spMkLst>
            <pc:docMk/>
            <pc:sldMk cId="540542144" sldId="261"/>
            <ac:spMk id="4" creationId="{DAC06A8E-B5AF-7B24-7120-83E38B4D7D29}"/>
          </ac:spMkLst>
        </pc:spChg>
        <pc:spChg chg="add mod">
          <ac:chgData name="Magnus Svensson" userId="93357cb0-1525-461d-8d40-b57e66fcc398" providerId="ADAL" clId="{78ECF6EE-EA29-4319-A288-E7B24AAC42E8}" dt="2024-09-13T06:15:20.048" v="2"/>
          <ac:spMkLst>
            <pc:docMk/>
            <pc:sldMk cId="540542144" sldId="261"/>
            <ac:spMk id="5" creationId="{04E9F70F-72A9-93B8-2647-981FB8F6910A}"/>
          </ac:spMkLst>
        </pc:spChg>
        <pc:spChg chg="add mod">
          <ac:chgData name="Magnus Svensson" userId="93357cb0-1525-461d-8d40-b57e66fcc398" providerId="ADAL" clId="{78ECF6EE-EA29-4319-A288-E7B24AAC42E8}" dt="2024-09-13T06:15:20.048" v="2"/>
          <ac:spMkLst>
            <pc:docMk/>
            <pc:sldMk cId="540542144" sldId="261"/>
            <ac:spMk id="6" creationId="{CE8C87A3-7D0E-AE1E-FA6B-B2EBC358ADB9}"/>
          </ac:spMkLst>
        </pc:spChg>
        <pc:spChg chg="add mod">
          <ac:chgData name="Magnus Svensson" userId="93357cb0-1525-461d-8d40-b57e66fcc398" providerId="ADAL" clId="{78ECF6EE-EA29-4319-A288-E7B24AAC42E8}" dt="2024-09-13T06:15:20.048" v="2"/>
          <ac:spMkLst>
            <pc:docMk/>
            <pc:sldMk cId="540542144" sldId="261"/>
            <ac:spMk id="9" creationId="{72BFD413-B6AC-86AE-A7CD-245266D37DF0}"/>
          </ac:spMkLst>
        </pc:spChg>
        <pc:graphicFrameChg chg="add mod">
          <ac:chgData name="Magnus Svensson" userId="93357cb0-1525-461d-8d40-b57e66fcc398" providerId="ADAL" clId="{78ECF6EE-EA29-4319-A288-E7B24AAC42E8}" dt="2024-09-13T06:15:20.048" v="2"/>
          <ac:graphicFrameMkLst>
            <pc:docMk/>
            <pc:sldMk cId="540542144" sldId="261"/>
            <ac:graphicFrameMk id="8" creationId="{B4566725-A6D1-E7F5-64F5-3853A3B65E4C}"/>
          </ac:graphicFrameMkLst>
        </pc:graphicFrameChg>
        <pc:picChg chg="add del mod">
          <ac:chgData name="Magnus Svensson" userId="93357cb0-1525-461d-8d40-b57e66fcc398" providerId="ADAL" clId="{78ECF6EE-EA29-4319-A288-E7B24AAC42E8}" dt="2024-09-13T06:15:23.382" v="3" actId="478"/>
          <ac:picMkLst>
            <pc:docMk/>
            <pc:sldMk cId="540542144" sldId="261"/>
            <ac:picMk id="7" creationId="{825C7F78-B1F6-00E3-E445-10C88A89B5F7}"/>
          </ac:picMkLst>
        </pc:picChg>
      </pc:sldChg>
      <pc:sldChg chg="delSp add">
        <pc:chgData name="Magnus Svensson" userId="93357cb0-1525-461d-8d40-b57e66fcc398" providerId="ADAL" clId="{78ECF6EE-EA29-4319-A288-E7B24AAC42E8}" dt="2024-09-13T06:15:40.089" v="5" actId="478"/>
        <pc:sldMkLst>
          <pc:docMk/>
          <pc:sldMk cId="0" sldId="262"/>
        </pc:sldMkLst>
        <pc:picChg chg="del">
          <ac:chgData name="Magnus Svensson" userId="93357cb0-1525-461d-8d40-b57e66fcc398" providerId="ADAL" clId="{78ECF6EE-EA29-4319-A288-E7B24AAC42E8}" dt="2024-09-13T06:15:40.089" v="5" actId="478"/>
          <ac:picMkLst>
            <pc:docMk/>
            <pc:sldMk cId="0" sldId="262"/>
            <ac:picMk id="4100" creationId="{67036545-1E84-731A-83DF-638B4A70EB0D}"/>
          </ac:picMkLst>
        </pc:picChg>
      </pc:sldChg>
      <pc:sldChg chg="delSp add">
        <pc:chgData name="Magnus Svensson" userId="93357cb0-1525-461d-8d40-b57e66fcc398" providerId="ADAL" clId="{78ECF6EE-EA29-4319-A288-E7B24AAC42E8}" dt="2024-09-13T06:15:42.469" v="6" actId="478"/>
        <pc:sldMkLst>
          <pc:docMk/>
          <pc:sldMk cId="0" sldId="263"/>
        </pc:sldMkLst>
        <pc:picChg chg="del">
          <ac:chgData name="Magnus Svensson" userId="93357cb0-1525-461d-8d40-b57e66fcc398" providerId="ADAL" clId="{78ECF6EE-EA29-4319-A288-E7B24AAC42E8}" dt="2024-09-13T06:15:42.469" v="6" actId="478"/>
          <ac:picMkLst>
            <pc:docMk/>
            <pc:sldMk cId="0" sldId="263"/>
            <ac:picMk id="5124" creationId="{43712547-6B82-2A7B-05A4-91A1580B9375}"/>
          </ac:picMkLst>
        </pc:picChg>
      </pc:sldChg>
      <pc:sldChg chg="delSp add">
        <pc:chgData name="Magnus Svensson" userId="93357cb0-1525-461d-8d40-b57e66fcc398" providerId="ADAL" clId="{78ECF6EE-EA29-4319-A288-E7B24AAC42E8}" dt="2024-09-13T06:15:45.046" v="7" actId="478"/>
        <pc:sldMkLst>
          <pc:docMk/>
          <pc:sldMk cId="0" sldId="264"/>
        </pc:sldMkLst>
        <pc:picChg chg="del">
          <ac:chgData name="Magnus Svensson" userId="93357cb0-1525-461d-8d40-b57e66fcc398" providerId="ADAL" clId="{78ECF6EE-EA29-4319-A288-E7B24AAC42E8}" dt="2024-09-13T06:15:45.046" v="7" actId="478"/>
          <ac:picMkLst>
            <pc:docMk/>
            <pc:sldMk cId="0" sldId="264"/>
            <ac:picMk id="6146" creationId="{F7E7F8EC-88D0-71B3-B913-93FEA15E6633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nb-NO" dirty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B79642C4-EC82-1248-8869-512C2EB78FDC}" type="datetimeFigureOut">
              <a:rPr lang="nb-NO" smtClean="0"/>
              <a:pPr/>
              <a:t>13.09.2024</a:t>
            </a:fld>
            <a:endParaRPr lang="nb-NO" dirty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 dirty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22CC5FFD-227C-5442-B368-AC3AA426B8E7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18106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331363F-8DCF-B944-9C4A-8BFB66CB17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 cap="all" baseline="0">
                <a:latin typeface="DIN 2014 Bold" panose="020B0504020202020204" pitchFamily="34" charset="77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51F1DB19-0425-58DF-7884-3CFF5CFDD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GB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4DDCD83-A0F3-D2A0-199E-AE331B414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A1675A6-FECA-D39A-8F76-625F97018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E4AE4D5-563F-ADA4-64CD-99F482B3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43983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D478C0A8-8D65-5B9C-7F58-DA306AD9A8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9B7004E-14ED-B166-639F-B61797E82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07FE7D0-55D7-4B77-6CB2-FE3C01ECB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242C503-56BF-FCFA-FB21-B3A0E6E9B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3EB652B-208D-D147-C84D-6709EABCF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2678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&quot;Hvem er vi&quot; logo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BB52AE-F283-C086-8629-6B774EE284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98035" y="2292902"/>
            <a:ext cx="8880107" cy="1232669"/>
          </a:xfrm>
        </p:spPr>
        <p:txBody>
          <a:bodyPr>
            <a:normAutofit/>
          </a:bodyPr>
          <a:lstStyle>
            <a:lvl1pPr algn="ctr">
              <a:defRPr sz="7200" kern="2100" cap="all" spc="300" baseline="10000">
                <a:latin typeface="DIN 2014 Bold" panose="020B0504020202020204" pitchFamily="34" charset="77"/>
              </a:defRPr>
            </a:lvl1pPr>
          </a:lstStyle>
          <a:p>
            <a:r>
              <a:rPr lang="nb-NO" dirty="0"/>
              <a:t>«HVEM ER VI?»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sp>
        <p:nvSpPr>
          <p:cNvPr id="7" name="Plassholder for tekst 6">
            <a:extLst>
              <a:ext uri="{FF2B5EF4-FFF2-40B4-BE49-F238E27FC236}">
                <a16:creationId xmlns:a16="http://schemas.microsoft.com/office/drawing/2014/main" id="{47FB018A-A0AC-6DE2-1115-AD2FB76181E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030045" y="3830182"/>
            <a:ext cx="6131910" cy="1886802"/>
          </a:xfrm>
        </p:spPr>
        <p:txBody>
          <a:bodyPr/>
          <a:lstStyle>
            <a:lvl1pPr marL="0" indent="0">
              <a:buFontTx/>
              <a:buNone/>
              <a:defRPr lang="nb-NO" smtClean="0">
                <a:effectLst/>
              </a:defRPr>
            </a:lvl1pPr>
          </a:lstStyle>
          <a:p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Lorem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ipsum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dolor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sit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amet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,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consectetuer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adipiscing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elit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, sed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diamnonummy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nibh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euismod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tincidunt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ut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laoreet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dolore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magna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aliquam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erat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volutpat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.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Lorem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ipsum</a:t>
            </a:r>
            <a:r>
              <a:rPr lang="nb-NO" dirty="0">
                <a:solidFill>
                  <a:srgbClr val="3E62D7"/>
                </a:solidFill>
                <a:effectLst/>
                <a:latin typeface="Helvetica" pitchFamily="2" charset="0"/>
              </a:rPr>
              <a:t> </a:t>
            </a:r>
            <a:r>
              <a:rPr lang="nb-NO" dirty="0" err="1">
                <a:solidFill>
                  <a:srgbClr val="3E62D7"/>
                </a:solidFill>
                <a:effectLst/>
                <a:latin typeface="Helvetica" pitchFamily="2" charset="0"/>
              </a:rPr>
              <a:t>dolor</a:t>
            </a:r>
            <a:endParaRPr lang="nb-NO" dirty="0">
              <a:solidFill>
                <a:srgbClr val="3E62D7"/>
              </a:solidFill>
              <a:effectLst/>
              <a:latin typeface="Helvetica" pitchFamily="2" charset="0"/>
            </a:endParaRPr>
          </a:p>
        </p:txBody>
      </p:sp>
      <p:pic>
        <p:nvPicPr>
          <p:cNvPr id="8" name="Bilde 6">
            <a:extLst>
              <a:ext uri="{FF2B5EF4-FFF2-40B4-BE49-F238E27FC236}">
                <a16:creationId xmlns:a16="http://schemas.microsoft.com/office/drawing/2014/main" id="{FB09F624-5964-66FE-4563-E6AE0AF45CA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b="18564"/>
          <a:stretch/>
        </p:blipFill>
        <p:spPr>
          <a:xfrm>
            <a:off x="-3355196" y="-218081"/>
            <a:ext cx="6951836" cy="6964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633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 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>
            <a:extLst>
              <a:ext uri="{FF2B5EF4-FFF2-40B4-BE49-F238E27FC236}">
                <a16:creationId xmlns:a16="http://schemas.microsoft.com/office/drawing/2014/main" id="{35B6A0D0-28CF-4C8C-EA31-267C0BD4B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524431"/>
            <a:ext cx="10515600" cy="1325563"/>
          </a:xfrm>
        </p:spPr>
        <p:txBody>
          <a:bodyPr>
            <a:noAutofit/>
          </a:bodyPr>
          <a:lstStyle>
            <a:lvl1pPr algn="ctr">
              <a:defRPr sz="12000" cap="none" spc="2000" baseline="0"/>
            </a:lvl1pPr>
          </a:lstStyle>
          <a:p>
            <a:r>
              <a:rPr lang="nb-NO" dirty="0"/>
              <a:t>overskrift</a:t>
            </a:r>
          </a:p>
        </p:txBody>
      </p:sp>
    </p:spTree>
    <p:extLst>
      <p:ext uri="{BB962C8B-B14F-4D97-AF65-F5344CB8AC3E}">
        <p14:creationId xmlns:p14="http://schemas.microsoft.com/office/powerpoint/2010/main" val="3716678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verskrift med logografik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>
            <a:extLst>
              <a:ext uri="{FF2B5EF4-FFF2-40B4-BE49-F238E27FC236}">
                <a16:creationId xmlns:a16="http://schemas.microsoft.com/office/drawing/2014/main" id="{35B6A0D0-28CF-4C8C-EA31-267C0BD4B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524431"/>
            <a:ext cx="10515600" cy="1325563"/>
          </a:xfrm>
        </p:spPr>
        <p:txBody>
          <a:bodyPr>
            <a:noAutofit/>
          </a:bodyPr>
          <a:lstStyle>
            <a:lvl1pPr algn="ctr">
              <a:defRPr sz="12000" cap="none" spc="2000" baseline="0"/>
            </a:lvl1pPr>
          </a:lstStyle>
          <a:p>
            <a:r>
              <a:rPr lang="nb-NO" dirty="0"/>
              <a:t>overskrift</a:t>
            </a:r>
          </a:p>
        </p:txBody>
      </p:sp>
      <p:pic>
        <p:nvPicPr>
          <p:cNvPr id="2" name="Bilde 6">
            <a:extLst>
              <a:ext uri="{FF2B5EF4-FFF2-40B4-BE49-F238E27FC236}">
                <a16:creationId xmlns:a16="http://schemas.microsoft.com/office/drawing/2014/main" id="{672B0119-C4DA-4A13-19C3-B6837A2BFC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50000"/>
          </a:blip>
          <a:srcRect t="26666" b="41104"/>
          <a:stretch/>
        </p:blipFill>
        <p:spPr>
          <a:xfrm>
            <a:off x="2620082" y="3429000"/>
            <a:ext cx="6951836" cy="275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137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egendefin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BB52AE-F283-C086-8629-6B774EE28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9053"/>
            <a:ext cx="10515600" cy="1325563"/>
          </a:xfrm>
        </p:spPr>
        <p:txBody>
          <a:bodyPr>
            <a:normAutofit/>
          </a:bodyPr>
          <a:lstStyle>
            <a:lvl1pPr algn="ctr">
              <a:defRPr sz="7200" kern="2100" cap="none" spc="300" baseline="10000">
                <a:latin typeface="+mj-lt"/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774066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 Slutt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434E5541-4247-7D55-EF0B-8769B72634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821945" y="1510024"/>
            <a:ext cx="2548110" cy="313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462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Deloverskrif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9AF398-EA21-1985-7189-0DB8BCB03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E0F122E-B4BB-785B-9945-146F5B2C7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7CEFF9-5C30-1A8F-6699-288FAB89D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A35F13C-67F0-CFD5-634A-93D22534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130B2A-AB6B-6242-AB8B-5AEAE82F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99D26BFC-5BAA-5552-7B2D-0A1805B27F0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832227" y="260308"/>
            <a:ext cx="1054488" cy="1297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8186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ogo slutt Bl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28FE28A2-645F-1078-C276-4A5A601D6C0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43627F9-7BF9-50BF-14B8-28BEB36BC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5592AADA-3EEB-FA20-4C44-27D1C9F46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E3C844AA-15EB-1BDC-8584-FCD2155D0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434E5541-4247-7D55-EF0B-8769B726341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821945" y="1510024"/>
            <a:ext cx="2548110" cy="313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5135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18B8F44-D588-A8BE-0FCB-702D5536A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5C09F39-BB6C-C3E0-6F77-999563FBD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2F607CB-F9CD-EC16-4DBC-9B99DD45B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D343224-6C45-C09C-47EA-4064C53A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8DA8D4D-494C-DCDB-9C0F-F8CF60C3D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442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59AF398-EA21-1985-7189-0DB8BCB03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E0F122E-B4BB-785B-9945-146F5B2C7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97CEFF9-5C30-1A8F-6699-288FAB89D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A35F13C-67F0-CFD5-634A-93D225340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130B2A-AB6B-6242-AB8B-5AEAE82F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46276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96D41D-EC1D-06DD-16FD-73AE30293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2DD5963-554E-9963-E90D-6871739D2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BE09757-33FD-7DA4-3303-6847FC1B8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3C42B677-7D47-553E-5181-7C7743CDA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C9F7AD4-7E54-3DB8-FFEB-8A3AB6BE9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0C2C0CB-D322-2CAE-B3D9-8ABE559A6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6973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FCBC2A5-5952-6822-6B2D-2EA4D3403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FE194FA-E558-8E1A-6054-DB9002EEBE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99FFEBC-BC4C-5507-D01C-697AC7192B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74B27925-007D-C827-4333-785C7E9877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8138628F-F1FF-A16D-DE20-0A0A5FE958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C093EC1-46C7-91F4-308C-8F8C75F39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84007EB9-76BB-CF65-3647-C85977B47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3F4E5CA1-8685-C7EE-CA7E-95D792C00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1710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tel åp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F667B24-F3D4-2534-8FB5-8CCDCF4D9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3BC40F1D-042C-E68F-2D7C-2F9C8C6C5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6591C413-860F-CD14-1B66-C7D178ECF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C054965E-7136-0BB1-8726-D41E2D9F2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7540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145520-BF41-6973-76AF-5D23C39B87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dirty="0"/>
              <a:t>Hvem er vi?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D9A9C18-C8DB-7F13-B72A-BC4D0C2E5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DA35035-ADCC-61A5-3869-873760B0B6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182090"/>
            <a:ext cx="3932237" cy="368689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FDD01A5-2AE9-FB94-0B48-81EE04720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A7E2D18-1DC9-36BA-4E3C-C913FD9A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DC50F2D1-8297-E5E1-4E80-3074EC387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950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99F386D-B49A-0590-AC83-3AF68E784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4419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1848838-3DDE-280D-9C4B-61E9AEFF3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049462"/>
            <a:ext cx="6172200" cy="38115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nb-NO" dirty="0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A27AEA7-F5F4-08FE-7A7E-CB78BA04D5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49462"/>
            <a:ext cx="3932237" cy="3819526"/>
          </a:xfrm>
        </p:spPr>
        <p:txBody>
          <a:bodyPr/>
          <a:lstStyle>
            <a:lvl1pPr marL="0" indent="0">
              <a:buNone/>
              <a:defRPr lang="nb-NO" smtClean="0">
                <a:effectLst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D41AD1D8-2824-8B21-36A7-363B6B5ED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DF2A2A6-AA34-4A5D-F518-0A4FFBFC9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040B57D-AAD0-006A-2C1A-D8CA0A797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9874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7993CFB-CD8B-942F-01A7-2A7C7A5E0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FF194601-E603-359E-5A16-A3AE565ED2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5410C03-DD10-DF97-5B93-C467430E0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66688-D0E0-264E-B36F-4FAE98C2FE5E}" type="datetimeFigureOut">
              <a:rPr lang="nb-NO" smtClean="0"/>
              <a:t>13.09.2024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C3015F5-60CC-E9B0-6B0D-58F1E1C74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FE93AC6-F356-5F26-D949-8C420E916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63DE0-5CA1-064F-88A8-D213BCBFBFC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3805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9819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FA991617-4B45-2E9D-D081-D5DD0C308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764EC24-58E0-6DBB-C5A4-663FB9BD1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55C321A-4A05-E8E9-E689-4D973CA1BB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66688-D0E0-264E-B36F-4FAE98C2FE5E}" type="datetimeFigureOut">
              <a:rPr lang="nb-NO" smtClean="0"/>
              <a:t>13.09.2024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EFBD453-89BA-2F2B-4573-D9D04652EE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pc="300" baseline="0">
                <a:solidFill>
                  <a:schemeClr val="tx1">
                    <a:tint val="75000"/>
                  </a:schemeClr>
                </a:solidFill>
                <a:latin typeface="DIN 2014 Narrow" panose="020B0506020202020204" pitchFamily="34" charset="77"/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32E1531-AA9C-67E7-A3AD-8BDAFC5FFA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DIN 2014 Narrow" panose="020B0506020202020204" pitchFamily="34" charset="77"/>
              </a:defRPr>
            </a:lvl1pPr>
          </a:lstStyle>
          <a:p>
            <a:fld id="{23D63DE0-5CA1-064F-88A8-D213BCBFBFCC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728CB3D7-A96F-93C6-5E01-47BACF053E8A}"/>
              </a:ext>
            </a:extLst>
          </p:cNvPr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10833089" y="274693"/>
            <a:ext cx="1041421" cy="1281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145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5" r:id="rId12"/>
    <p:sldLayoutId id="2147483655" r:id="rId13"/>
    <p:sldLayoutId id="2147483661" r:id="rId14"/>
    <p:sldLayoutId id="2147483662" r:id="rId15"/>
    <p:sldLayoutId id="2147483664" r:id="rId16"/>
    <p:sldLayoutId id="214748366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spc="200" baseline="0">
          <a:solidFill>
            <a:schemeClr val="tx1"/>
          </a:solidFill>
          <a:latin typeface="DIN 2014 Bold" panose="020B0504020202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 spc="100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 spc="100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2000" kern="1200" spc="100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800" kern="1200" spc="100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Char char="•"/>
        <a:defRPr sz="1800" kern="1200" spc="100" baseline="0">
          <a:solidFill>
            <a:schemeClr val="tx1"/>
          </a:solidFill>
          <a:latin typeface="DIN 2014" panose="020B0504020202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1352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459E5223-C06A-5216-DF07-3238B83CD728}"/>
              </a:ext>
            </a:extLst>
          </p:cNvPr>
          <p:cNvSpPr/>
          <p:nvPr/>
        </p:nvSpPr>
        <p:spPr>
          <a:xfrm>
            <a:off x="1538288" y="61913"/>
            <a:ext cx="9101137" cy="67278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99" dirty="0" err="1">
              <a:solidFill>
                <a:schemeClr val="tx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3EC435F-D6E4-EFCA-EF77-EDF916936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538" y="292100"/>
            <a:ext cx="8501062" cy="533400"/>
          </a:xfrm>
        </p:spPr>
        <p:txBody>
          <a:bodyPr/>
          <a:lstStyle/>
          <a:p>
            <a:pPr eaLnBrk="1" hangingPunct="1"/>
            <a:r>
              <a:rPr lang="en-GB" altLang="en-US" sz="2800">
                <a:solidFill>
                  <a:schemeClr val="bg1"/>
                </a:solidFill>
              </a:rPr>
              <a:t>  </a:t>
            </a:r>
            <a:r>
              <a:rPr lang="en-GB" altLang="en-US" sz="2800"/>
              <a:t>         Well control incident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4A824F-1856-ABFF-6D66-C96B543977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2438400"/>
            <a:ext cx="4689475" cy="14541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80975" indent="-18097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Operation with course of events: </a:t>
            </a:r>
          </a:p>
          <a:p>
            <a:pPr lvl="1"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r>
              <a:rPr lang="en-GB" altLang="en-US" sz="1000">
                <a:latin typeface="Arial" panose="020B0604020202020204" pitchFamily="34" charset="0"/>
              </a:rPr>
              <a:t>Event description……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FA4E10-A196-C503-7A23-0E7981174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3956050"/>
            <a:ext cx="4689475" cy="9366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2563" indent="-18256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Reason for events:</a:t>
            </a:r>
          </a:p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r>
              <a:rPr lang="en-GB" altLang="en-US" sz="1000">
                <a:latin typeface="Arial" panose="020B0604020202020204" pitchFamily="34" charset="0"/>
              </a:rPr>
              <a:t>Free text evaluation</a:t>
            </a:r>
            <a:endParaRPr lang="en-GB" altLang="en-US" sz="1000" b="1">
              <a:latin typeface="Arial" panose="020B0604020202020204" pitchFamily="34" charset="0"/>
            </a:endParaRP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27E3EFE1-C5C7-1C6B-4477-A2F178714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4943475"/>
            <a:ext cx="4689475" cy="7921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Tx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Lessons Learned:</a:t>
            </a:r>
          </a:p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r>
              <a:rPr lang="nb-NO" altLang="en-US" sz="1000">
                <a:latin typeface="Arial" panose="020B0604020202020204" pitchFamily="34" charset="0"/>
              </a:rPr>
              <a:t>Free text evaluation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D5DD3166-CE85-83BF-7D00-FCE0F9259F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3" y="1397000"/>
            <a:ext cx="4029075" cy="26987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Impact: </a:t>
            </a:r>
            <a:r>
              <a:rPr lang="en-US" altLang="en-US" sz="1000">
                <a:latin typeface="Arial" panose="020B0604020202020204" pitchFamily="34" charset="0"/>
              </a:rPr>
              <a:t>Lost time, HC release, etc…:</a:t>
            </a:r>
            <a:endParaRPr lang="en-US" altLang="en-US" sz="1000" b="1"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E062B9C-B7B7-C4E2-A6FB-AFEBE6C98F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3" y="800100"/>
            <a:ext cx="4029075" cy="5556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tIns="72000" bIns="72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Well control incident category</a:t>
            </a:r>
            <a:r>
              <a:rPr lang="en-GB" altLang="en-US" sz="1000" dirty="0">
                <a:latin typeface="Arial" panose="020B0604020202020204" pitchFamily="34" charset="0"/>
              </a:rPr>
              <a:t>: ………………………………………</a:t>
            </a:r>
            <a:endParaRPr lang="en-GB" altLang="en-US" sz="1000" b="1" dirty="0">
              <a:solidFill>
                <a:srgbClr val="008000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2FE92552-5555-8B5A-18B4-9ECCB77E06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3" y="1730375"/>
            <a:ext cx="4029075" cy="48434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80975" indent="-18097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Illustration / Well bore schematic</a:t>
            </a:r>
          </a:p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endParaRPr lang="en-GB" altLang="en-US" sz="1000" b="1">
              <a:latin typeface="Arial" panose="020B0604020202020204" pitchFamily="34" charset="0"/>
            </a:endParaRP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BA93850D-2D16-4EE6-25C7-0F9B92DB66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1671638"/>
            <a:ext cx="4689475" cy="71913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80975" indent="-18097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 dirty="0">
                <a:latin typeface="Arial" panose="020B0604020202020204" pitchFamily="34" charset="0"/>
              </a:rPr>
              <a:t>Plan: </a:t>
            </a:r>
          </a:p>
          <a:p>
            <a:pPr lvl="1"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r>
              <a:rPr lang="en-GB" altLang="en-US" sz="1000" dirty="0">
                <a:latin typeface="Arial" panose="020B0604020202020204" pitchFamily="34" charset="0"/>
              </a:rPr>
              <a:t>Description of plan……</a:t>
            </a: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37A4207C-0912-0496-FB35-0F6E3FB03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2913" y="5781675"/>
            <a:ext cx="4689475" cy="7921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Tx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Recommended actions:</a:t>
            </a:r>
          </a:p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r>
              <a:rPr lang="nb-NO" altLang="en-US" sz="1000">
                <a:latin typeface="Arial" panose="020B0604020202020204" pitchFamily="34" charset="0"/>
              </a:rPr>
              <a:t>Free text evaluation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id="{50CD266D-E91A-CF01-A0C6-1F559E090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798513"/>
            <a:ext cx="4689475" cy="698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Location:	</a:t>
            </a:r>
            <a:r>
              <a:rPr lang="en-GB" altLang="en-US" sz="1000">
                <a:latin typeface="Arial" panose="020B0604020202020204" pitchFamily="34" charset="0"/>
              </a:rPr>
              <a:t>&lt;Location&gt;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Rig type: 	</a:t>
            </a:r>
            <a:r>
              <a:rPr lang="en-GB" altLang="en-US" sz="1000">
                <a:latin typeface="Arial" panose="020B0604020202020204" pitchFamily="34" charset="0"/>
              </a:rPr>
              <a:t>&lt;Rig type&gt;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Well type:	</a:t>
            </a:r>
            <a:r>
              <a:rPr lang="en-GB" altLang="en-US" sz="1000">
                <a:latin typeface="Arial" panose="020B0604020202020204" pitchFamily="34" charset="0"/>
              </a:rPr>
              <a:t>&lt;Well type&gt;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Date:	</a:t>
            </a:r>
            <a:r>
              <a:rPr lang="en-GB" altLang="en-US" sz="1000">
                <a:latin typeface="Arial" panose="020B0604020202020204" pitchFamily="34" charset="0"/>
              </a:rPr>
              <a:t>&lt;Date&gt;</a:t>
            </a:r>
          </a:p>
        </p:txBody>
      </p:sp>
      <p:sp>
        <p:nvSpPr>
          <p:cNvPr id="15" name="TextBox 3">
            <a:extLst>
              <a:ext uri="{FF2B5EF4-FFF2-40B4-BE49-F238E27FC236}">
                <a16:creationId xmlns:a16="http://schemas.microsoft.com/office/drawing/2014/main" id="{0BD423DC-63D3-AF87-032D-0EA9A3703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9475" y="6573838"/>
            <a:ext cx="7159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nb-NO" sz="800">
                <a:latin typeface="Arial" panose="020B0604020202020204" pitchFamily="34" charset="0"/>
                <a:cs typeface="Arial" panose="020B0604020202020204" pitchFamily="34" charset="0"/>
              </a:rPr>
              <a:t>Page 1 of 2</a:t>
            </a:r>
          </a:p>
        </p:txBody>
      </p:sp>
      <p:grpSp>
        <p:nvGrpSpPr>
          <p:cNvPr id="16" name="Group 2">
            <a:extLst>
              <a:ext uri="{FF2B5EF4-FFF2-40B4-BE49-F238E27FC236}">
                <a16:creationId xmlns:a16="http://schemas.microsoft.com/office/drawing/2014/main" id="{2A2D07D1-053F-AB53-E3B8-6879FB19B6C6}"/>
              </a:ext>
            </a:extLst>
          </p:cNvPr>
          <p:cNvGrpSpPr>
            <a:grpSpLocks/>
          </p:cNvGrpSpPr>
          <p:nvPr/>
        </p:nvGrpSpPr>
        <p:grpSpPr bwMode="auto">
          <a:xfrm>
            <a:off x="6538913" y="1093788"/>
            <a:ext cx="3597275" cy="219075"/>
            <a:chOff x="5030694" y="1109522"/>
            <a:chExt cx="3595974" cy="219000"/>
          </a:xfrm>
        </p:grpSpPr>
        <p:sp>
          <p:nvSpPr>
            <p:cNvPr id="17" name="Rectangle 21">
              <a:extLst>
                <a:ext uri="{FF2B5EF4-FFF2-40B4-BE49-F238E27FC236}">
                  <a16:creationId xmlns:a16="http://schemas.microsoft.com/office/drawing/2014/main" id="{3DEDAED9-290B-6B37-926B-EAE8982B6C95}"/>
                </a:ext>
              </a:extLst>
            </p:cNvPr>
            <p:cNvSpPr/>
            <p:nvPr/>
          </p:nvSpPr>
          <p:spPr bwMode="auto">
            <a:xfrm>
              <a:off x="5030694" y="1109522"/>
              <a:ext cx="899786" cy="215826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rgbClr val="333333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b="1" kern="0" dirty="0">
                  <a:solidFill>
                    <a:srgbClr val="FFFFFF"/>
                  </a:solidFill>
                  <a:latin typeface="Arial"/>
                  <a:cs typeface="Arial"/>
                </a:rPr>
                <a:t>Level 1</a:t>
              </a:r>
            </a:p>
          </p:txBody>
        </p:sp>
        <p:sp>
          <p:nvSpPr>
            <p:cNvPr id="18" name="Rectangle 18">
              <a:extLst>
                <a:ext uri="{FF2B5EF4-FFF2-40B4-BE49-F238E27FC236}">
                  <a16:creationId xmlns:a16="http://schemas.microsoft.com/office/drawing/2014/main" id="{6D72C7B5-A950-3E01-1BE5-228C9CB4D77E}"/>
                </a:ext>
              </a:extLst>
            </p:cNvPr>
            <p:cNvSpPr/>
            <p:nvPr/>
          </p:nvSpPr>
          <p:spPr bwMode="auto">
            <a:xfrm>
              <a:off x="5930480" y="1109522"/>
              <a:ext cx="899787" cy="215826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rgbClr val="333333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b="1" kern="0" dirty="0">
                  <a:latin typeface="Arial"/>
                  <a:cs typeface="Arial"/>
                </a:rPr>
                <a:t>Level 2</a:t>
              </a:r>
            </a:p>
          </p:txBody>
        </p:sp>
        <p:sp>
          <p:nvSpPr>
            <p:cNvPr id="19" name="Rectangle 19">
              <a:extLst>
                <a:ext uri="{FF2B5EF4-FFF2-40B4-BE49-F238E27FC236}">
                  <a16:creationId xmlns:a16="http://schemas.microsoft.com/office/drawing/2014/main" id="{3934CE9C-2E95-6689-1C0F-25210B1A002C}"/>
                </a:ext>
              </a:extLst>
            </p:cNvPr>
            <p:cNvSpPr/>
            <p:nvPr/>
          </p:nvSpPr>
          <p:spPr bwMode="auto">
            <a:xfrm>
              <a:off x="6827094" y="1111108"/>
              <a:ext cx="899786" cy="217414"/>
            </a:xfrm>
            <a:prstGeom prst="rect">
              <a:avLst/>
            </a:prstGeom>
            <a:solidFill>
              <a:srgbClr val="00FF00"/>
            </a:solidFill>
            <a:ln w="12700" cap="flat" cmpd="sng" algn="ctr">
              <a:solidFill>
                <a:srgbClr val="333333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b="1" kern="0" dirty="0">
                  <a:solidFill>
                    <a:srgbClr val="FFFFFF"/>
                  </a:solidFill>
                  <a:latin typeface="Arial"/>
                  <a:cs typeface="Arial"/>
                </a:rPr>
                <a:t>Level 3</a:t>
              </a:r>
            </a:p>
          </p:txBody>
        </p:sp>
        <p:sp>
          <p:nvSpPr>
            <p:cNvPr id="20" name="Rectangle 20">
              <a:extLst>
                <a:ext uri="{FF2B5EF4-FFF2-40B4-BE49-F238E27FC236}">
                  <a16:creationId xmlns:a16="http://schemas.microsoft.com/office/drawing/2014/main" id="{ED43409A-7D02-D5D1-4D7D-0618E117EDB3}"/>
                </a:ext>
              </a:extLst>
            </p:cNvPr>
            <p:cNvSpPr/>
            <p:nvPr/>
          </p:nvSpPr>
          <p:spPr bwMode="auto">
            <a:xfrm>
              <a:off x="7726881" y="1112696"/>
              <a:ext cx="899787" cy="21582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rgbClr val="333333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b="1" kern="0" dirty="0">
                  <a:solidFill>
                    <a:srgbClr val="FFFFFF"/>
                  </a:solidFill>
                  <a:latin typeface="Arial"/>
                  <a:cs typeface="Arial"/>
                </a:rPr>
                <a:t>None class.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4552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351599B6-ED26-22E6-E8D5-0B4C656493A3}"/>
              </a:ext>
            </a:extLst>
          </p:cNvPr>
          <p:cNvSpPr/>
          <p:nvPr/>
        </p:nvSpPr>
        <p:spPr>
          <a:xfrm>
            <a:off x="1538288" y="131763"/>
            <a:ext cx="9118600" cy="66579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99" dirty="0" err="1">
              <a:solidFill>
                <a:schemeClr val="tx1"/>
              </a:solidFill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AC06A8E-B5AF-7B24-7120-83E38B4D7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538" y="292100"/>
            <a:ext cx="8501062" cy="533400"/>
          </a:xfrm>
        </p:spPr>
        <p:txBody>
          <a:bodyPr/>
          <a:lstStyle/>
          <a:p>
            <a:pPr eaLnBrk="1" hangingPunct="1"/>
            <a:r>
              <a:rPr lang="en-GB" altLang="en-US" sz="2800">
                <a:solidFill>
                  <a:schemeClr val="bg1"/>
                </a:solidFill>
              </a:rPr>
              <a:t>  </a:t>
            </a:r>
            <a:r>
              <a:rPr lang="en-GB" altLang="en-US" sz="2800"/>
              <a:t>         Well control incident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4E9F70F-72A9-93B8-2647-981FB8F691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798513"/>
            <a:ext cx="4389437" cy="10223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Location:	</a:t>
            </a:r>
            <a:r>
              <a:rPr lang="en-GB" altLang="en-US" sz="1000">
                <a:latin typeface="Arial" panose="020B0604020202020204" pitchFamily="34" charset="0"/>
              </a:rPr>
              <a:t>&lt;Location&gt;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Rig type: 	</a:t>
            </a:r>
            <a:r>
              <a:rPr lang="en-GB" altLang="en-US" sz="1000">
                <a:latin typeface="Arial" panose="020B0604020202020204" pitchFamily="34" charset="0"/>
              </a:rPr>
              <a:t>&lt;Rig type&gt;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Well type:	</a:t>
            </a:r>
            <a:r>
              <a:rPr lang="en-GB" altLang="en-US" sz="1000">
                <a:latin typeface="Arial" panose="020B0604020202020204" pitchFamily="34" charset="0"/>
              </a:rPr>
              <a:t>&lt;Well type&gt;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Date:	</a:t>
            </a:r>
            <a:r>
              <a:rPr lang="en-GB" altLang="en-US" sz="1000">
                <a:latin typeface="Arial" panose="020B0604020202020204" pitchFamily="34" charset="0"/>
              </a:rPr>
              <a:t>&lt;Date&gt;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8C87A3-7D0E-AE1E-FA6B-B2EBC358A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798513"/>
            <a:ext cx="4395788" cy="10223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2563" indent="-18256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Critical Issues:</a:t>
            </a:r>
          </a:p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r>
              <a:rPr lang="en-GB" altLang="en-US" sz="1000">
                <a:latin typeface="Arial" panose="020B0604020202020204" pitchFamily="34" charset="0"/>
              </a:rPr>
              <a:t>Free text evaluation</a:t>
            </a:r>
            <a:endParaRPr lang="en-GB" altLang="en-US" sz="1000" b="1">
              <a:latin typeface="Arial" panose="020B0604020202020204" pitchFamily="34" charset="0"/>
            </a:endParaRP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B4566725-A6D1-E7F5-64F5-3853A3B65E4C}"/>
              </a:ext>
            </a:extLst>
          </p:cNvPr>
          <p:cNvGraphicFramePr>
            <a:graphicFrameLocks noGrp="1"/>
          </p:cNvGraphicFramePr>
          <p:nvPr/>
        </p:nvGraphicFramePr>
        <p:xfrm>
          <a:off x="1712913" y="1912665"/>
          <a:ext cx="8778272" cy="3555607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268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751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1292">
                <a:tc gridSpan="2"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Direct Cause:</a:t>
                      </a:r>
                    </a:p>
                  </a:txBody>
                  <a:tcPr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Underlying Cause: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Prognosis incorrect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Risk accepted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Shallow gas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Error in program / procedure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Shallow water flow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Procedure not followed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Incorrect mud weight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Lack of competence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Swabbing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Communication error (missing, wrong, incomplete, etc.) 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Ballooning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53867" rtl="0" eaLnBrk="1" fontAlgn="auto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Incorrect use of equipment</a:t>
                      </a:r>
                      <a:endParaRPr lang="en-US" sz="1000" strike="sngStrike" dirty="0">
                        <a:solidFill>
                          <a:srgbClr val="FF0000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HC accumulation below barrier element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53867" rtl="0" eaLnBrk="1" fontAlgn="auto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Equipment failure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Surface pressure control system failure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53867" rtl="0" eaLnBrk="1" fontAlgn="auto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BOP failure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Downhole mechanical barrier failure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53867" rtl="0" eaLnBrk="1" fontAlgn="auto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Other: ……………………………………………………………………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Downhole cement / casing barrier failure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Other: ……………………………………………………………………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9" name="TextBox 17">
            <a:extLst>
              <a:ext uri="{FF2B5EF4-FFF2-40B4-BE49-F238E27FC236}">
                <a16:creationId xmlns:a16="http://schemas.microsoft.com/office/drawing/2014/main" id="{72BFD413-B6AC-86AE-A7CD-245266D37D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9475" y="6573838"/>
            <a:ext cx="7159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nb-NO" sz="800">
                <a:latin typeface="Arial" panose="020B0604020202020204" pitchFamily="34" charset="0"/>
                <a:cs typeface="Arial" panose="020B0604020202020204" pitchFamily="34" charset="0"/>
              </a:rPr>
              <a:t>Page 2 of 2</a:t>
            </a:r>
          </a:p>
        </p:txBody>
      </p:sp>
    </p:spTree>
    <p:extLst>
      <p:ext uri="{BB962C8B-B14F-4D97-AF65-F5344CB8AC3E}">
        <p14:creationId xmlns:p14="http://schemas.microsoft.com/office/powerpoint/2010/main" val="540542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2C047EB-0663-E751-513F-4C8C6420BB5D}"/>
              </a:ext>
            </a:extLst>
          </p:cNvPr>
          <p:cNvSpPr/>
          <p:nvPr/>
        </p:nvSpPr>
        <p:spPr>
          <a:xfrm>
            <a:off x="1547813" y="52388"/>
            <a:ext cx="9126537" cy="67357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99" dirty="0" err="1">
              <a:solidFill>
                <a:schemeClr val="tx1"/>
              </a:solidFill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1C931B2F-B037-336A-39E7-6A2ADC907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6888" y="587375"/>
            <a:ext cx="8501062" cy="1030288"/>
          </a:xfrm>
        </p:spPr>
        <p:txBody>
          <a:bodyPr/>
          <a:lstStyle/>
          <a:p>
            <a:pPr algn="ctr" eaLnBrk="1" hangingPunct="1"/>
            <a:r>
              <a:rPr lang="en-GB" altLang="en-US" sz="2000" b="1"/>
              <a:t>Categorisation and classification matrix for well control incidents</a:t>
            </a:r>
            <a:br>
              <a:rPr lang="en-GB" altLang="en-US" sz="2000" b="1"/>
            </a:br>
            <a:r>
              <a:rPr lang="en-US" altLang="en-US" sz="2000" b="1"/>
              <a:t>Drilling and Completion operations</a:t>
            </a:r>
            <a:endParaRPr lang="nb-NO" altLang="en-US" sz="2000"/>
          </a:p>
        </p:txBody>
      </p:sp>
      <p:pic>
        <p:nvPicPr>
          <p:cNvPr id="4101" name="Bilde 2">
            <a:extLst>
              <a:ext uri="{FF2B5EF4-FFF2-40B4-BE49-F238E27FC236}">
                <a16:creationId xmlns:a16="http://schemas.microsoft.com/office/drawing/2014/main" id="{AA302106-3B5E-6773-669B-B28D8120FB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600" y="1547813"/>
            <a:ext cx="7478713" cy="511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75BC8AE-438D-9BF5-63BF-A577A4ACB81D}"/>
              </a:ext>
            </a:extLst>
          </p:cNvPr>
          <p:cNvSpPr/>
          <p:nvPr/>
        </p:nvSpPr>
        <p:spPr>
          <a:xfrm>
            <a:off x="1485900" y="68263"/>
            <a:ext cx="9144000" cy="66659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i="1" dirty="0"/>
              <a:t>Tan = Alert to PSA according to management regulation</a:t>
            </a:r>
            <a:br>
              <a:rPr lang="en-US" i="1" dirty="0"/>
            </a:br>
            <a:r>
              <a:rPr lang="en-US" i="1" dirty="0"/>
              <a:t>Blue = Notification to PSA according to management regulation</a:t>
            </a:r>
            <a:br>
              <a:rPr lang="en-US" i="1" dirty="0"/>
            </a:br>
            <a:r>
              <a:rPr lang="en-US" i="1" dirty="0"/>
              <a:t>Grey = Alert or Notification to PSA not required</a:t>
            </a:r>
            <a:endParaRPr lang="nb-NO" dirty="0"/>
          </a:p>
          <a:p>
            <a:pPr>
              <a:defRPr/>
            </a:pPr>
            <a:br>
              <a:rPr lang="en-US" i="1" dirty="0"/>
            </a:br>
            <a:r>
              <a:rPr lang="en-US" dirty="0"/>
              <a:t>Form: </a:t>
            </a:r>
            <a:r>
              <a:rPr lang="en-US" b="1" dirty="0"/>
              <a:t>Confirmation of alert/notification to Petroleum Safety Authority</a:t>
            </a:r>
            <a:endParaRPr lang="nb-NO" dirty="0"/>
          </a:p>
        </p:txBody>
      </p:sp>
      <p:sp>
        <p:nvSpPr>
          <p:cNvPr id="5123" name="Title 1">
            <a:extLst>
              <a:ext uri="{FF2B5EF4-FFF2-40B4-BE49-F238E27FC236}">
                <a16:creationId xmlns:a16="http://schemas.microsoft.com/office/drawing/2014/main" id="{93F1E40A-0D91-C086-2A05-1EAE4F48D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163" y="822325"/>
            <a:ext cx="8501062" cy="927100"/>
          </a:xfrm>
        </p:spPr>
        <p:txBody>
          <a:bodyPr/>
          <a:lstStyle/>
          <a:p>
            <a:pPr algn="ctr" eaLnBrk="1" hangingPunct="1"/>
            <a:r>
              <a:rPr lang="en-GB" altLang="en-US" sz="2000" b="1"/>
              <a:t>Categorisation and classification matrix for well control incidents</a:t>
            </a:r>
            <a:br>
              <a:rPr lang="en-GB" altLang="en-US" sz="2000" b="1"/>
            </a:br>
            <a:r>
              <a:rPr lang="en-US" altLang="en-US" sz="2000" b="1"/>
              <a:t>Drilling and Completion operations</a:t>
            </a:r>
            <a:endParaRPr lang="nb-NO" altLang="en-US" sz="2000"/>
          </a:p>
        </p:txBody>
      </p:sp>
      <p:pic>
        <p:nvPicPr>
          <p:cNvPr id="5125" name="Bilde 2">
            <a:extLst>
              <a:ext uri="{FF2B5EF4-FFF2-40B4-BE49-F238E27FC236}">
                <a16:creationId xmlns:a16="http://schemas.microsoft.com/office/drawing/2014/main" id="{76A7BB6E-3EF4-26EB-0D30-C90C072BFD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2975" y="1749425"/>
            <a:ext cx="7439025" cy="490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Bilde 6">
            <a:extLst>
              <a:ext uri="{FF2B5EF4-FFF2-40B4-BE49-F238E27FC236}">
                <a16:creationId xmlns:a16="http://schemas.microsoft.com/office/drawing/2014/main" id="{5C50FB4E-9BE0-9F01-77C3-DE0D992BB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813" y="0"/>
            <a:ext cx="8805862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shore Norge 2022">
      <a:dk1>
        <a:srgbClr val="3E60D6"/>
      </a:dk1>
      <a:lt1>
        <a:srgbClr val="FFFFFF"/>
      </a:lt1>
      <a:dk2>
        <a:srgbClr val="3E60D6"/>
      </a:dk2>
      <a:lt2>
        <a:srgbClr val="E7E6E6"/>
      </a:lt2>
      <a:accent1>
        <a:srgbClr val="3261DD"/>
      </a:accent1>
      <a:accent2>
        <a:srgbClr val="D6A961"/>
      </a:accent2>
      <a:accent3>
        <a:srgbClr val="333333"/>
      </a:accent3>
      <a:accent4>
        <a:srgbClr val="F7CF5F"/>
      </a:accent4>
      <a:accent5>
        <a:srgbClr val="88C277"/>
      </a:accent5>
      <a:accent6>
        <a:srgbClr val="698F64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7" id="{3803EC10-C78B-194A-A9AE-8842EA52AF4E}" vid="{545701E0-F73D-5D40-A991-8CC0E0432E35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34B43FEF41D434390AC27948D4D4D4A" ma:contentTypeVersion="4" ma:contentTypeDescription="Opprett et nytt dokument." ma:contentTypeScope="" ma:versionID="2fbfaeaa9fdefd9a487ac1c9b29f0a28">
  <xsd:schema xmlns:xsd="http://www.w3.org/2001/XMLSchema" xmlns:xs="http://www.w3.org/2001/XMLSchema" xmlns:p="http://schemas.microsoft.com/office/2006/metadata/properties" xmlns:ns2="3ed847de-51cb-4bcb-9676-2448268891da" targetNamespace="http://schemas.microsoft.com/office/2006/metadata/properties" ma:root="true" ma:fieldsID="374c3b240a59fd96ee0bfc74108fa0a3" ns2:_="">
    <xsd:import namespace="3ed847de-51cb-4bcb-9676-2448268891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d847de-51cb-4bcb-9676-2448268891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CDF065-3349-41E5-A626-90A7CAD7F1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d847de-51cb-4bcb-9676-2448268891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A6CC78-6BFD-4B9A-B12E-06B6C0293CD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C61AA4D-44E5-4267-BFC5-75209E32F01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9f80efa-4df0-4746-8e48-ddd30ddf1e18}" enabled="0" method="" siteId="{59f80efa-4df0-4746-8e48-ddd30ddf1e1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Presentasjon_Offshore_Norge_hvit</Template>
  <TotalTime>1</TotalTime>
  <Words>285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3" baseType="lpstr">
      <vt:lpstr>Arial</vt:lpstr>
      <vt:lpstr>DIN 2014</vt:lpstr>
      <vt:lpstr>DIN 2014 Bold</vt:lpstr>
      <vt:lpstr>DIN 2014 Narrow</vt:lpstr>
      <vt:lpstr>Helvetica</vt:lpstr>
      <vt:lpstr>Wingdings</vt:lpstr>
      <vt:lpstr>Office-tema</vt:lpstr>
      <vt:lpstr>PowerPoint-presentasjon</vt:lpstr>
      <vt:lpstr>           Well control incident</vt:lpstr>
      <vt:lpstr>           Well control incident</vt:lpstr>
      <vt:lpstr>Categorisation and classification matrix for well control incidents Drilling and Completion operations</vt:lpstr>
      <vt:lpstr>Categorisation and classification matrix for well control incidents Drilling and Completion operations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Magnus Svensson</dc:creator>
  <cp:lastModifiedBy>Magnus Svensson</cp:lastModifiedBy>
  <cp:revision>1</cp:revision>
  <dcterms:created xsi:type="dcterms:W3CDTF">2024-09-13T06:13:51Z</dcterms:created>
  <dcterms:modified xsi:type="dcterms:W3CDTF">2024-09-13T06:15:46Z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0x010100C34B43FEF41D434390AC27948D4D4D4A</vt:lpwstr>
  </property>
</Properties>
</file>